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96" y="-3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647B11-52C3-4912-90CC-F99C5CED804E}"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9B961-8019-4162-A1E1-40452E57CE77}" type="slidenum">
              <a:rPr lang="en-US" smtClean="0"/>
              <a:t>‹#›</a:t>
            </a:fld>
            <a:endParaRPr lang="en-US"/>
          </a:p>
        </p:txBody>
      </p:sp>
    </p:spTree>
    <p:extLst>
      <p:ext uri="{BB962C8B-B14F-4D97-AF65-F5344CB8AC3E}">
        <p14:creationId xmlns:p14="http://schemas.microsoft.com/office/powerpoint/2010/main" val="1404441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647B11-52C3-4912-90CC-F99C5CED804E}"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9B961-8019-4162-A1E1-40452E57CE77}" type="slidenum">
              <a:rPr lang="en-US" smtClean="0"/>
              <a:t>‹#›</a:t>
            </a:fld>
            <a:endParaRPr lang="en-US"/>
          </a:p>
        </p:txBody>
      </p:sp>
    </p:spTree>
    <p:extLst>
      <p:ext uri="{BB962C8B-B14F-4D97-AF65-F5344CB8AC3E}">
        <p14:creationId xmlns:p14="http://schemas.microsoft.com/office/powerpoint/2010/main" val="3760510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647B11-52C3-4912-90CC-F99C5CED804E}"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9B961-8019-4162-A1E1-40452E57CE77}" type="slidenum">
              <a:rPr lang="en-US" smtClean="0"/>
              <a:t>‹#›</a:t>
            </a:fld>
            <a:endParaRPr lang="en-US"/>
          </a:p>
        </p:txBody>
      </p:sp>
    </p:spTree>
    <p:extLst>
      <p:ext uri="{BB962C8B-B14F-4D97-AF65-F5344CB8AC3E}">
        <p14:creationId xmlns:p14="http://schemas.microsoft.com/office/powerpoint/2010/main" val="1245808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2ADE135-9F78-4D86-9187-69F9307FDF1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9428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A9FA97B-5D5B-48BA-A8CC-6F9C73131FB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01134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65F0A3B-FA69-4FF7-9A86-3AEB06842CC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43761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39843A8-1811-4CDD-8C62-54D9CF5790D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789475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7D74905-F201-47C0-9C08-050C75E2DC1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7066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B09106A-98A4-4D35-B04B-AAD30A95723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449879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AF69BF3-395A-4D89-8FA3-DA7819224E6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482513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D850A54-E28D-417C-B089-AF696686806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53483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647B11-52C3-4912-90CC-F99C5CED804E}"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9B961-8019-4162-A1E1-40452E57CE77}" type="slidenum">
              <a:rPr lang="en-US" smtClean="0"/>
              <a:t>‹#›</a:t>
            </a:fld>
            <a:endParaRPr lang="en-US"/>
          </a:p>
        </p:txBody>
      </p:sp>
    </p:spTree>
    <p:extLst>
      <p:ext uri="{BB962C8B-B14F-4D97-AF65-F5344CB8AC3E}">
        <p14:creationId xmlns:p14="http://schemas.microsoft.com/office/powerpoint/2010/main" val="35154691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15B4D0A-6C7A-47FF-AF71-1EE7B1C89F6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873582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FE10AA3-31A0-4CC8-B28E-1366780C3A4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758392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8329543-A18E-4190-803D-A4AD500FE5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28820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647B11-52C3-4912-90CC-F99C5CED804E}"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9B961-8019-4162-A1E1-40452E57CE77}" type="slidenum">
              <a:rPr lang="en-US" smtClean="0"/>
              <a:t>‹#›</a:t>
            </a:fld>
            <a:endParaRPr lang="en-US"/>
          </a:p>
        </p:txBody>
      </p:sp>
    </p:spTree>
    <p:extLst>
      <p:ext uri="{BB962C8B-B14F-4D97-AF65-F5344CB8AC3E}">
        <p14:creationId xmlns:p14="http://schemas.microsoft.com/office/powerpoint/2010/main" val="1263236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647B11-52C3-4912-90CC-F99C5CED804E}" type="datetimeFigureOut">
              <a:rPr lang="en-US" smtClean="0"/>
              <a:t>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9B961-8019-4162-A1E1-40452E57CE77}" type="slidenum">
              <a:rPr lang="en-US" smtClean="0"/>
              <a:t>‹#›</a:t>
            </a:fld>
            <a:endParaRPr lang="en-US"/>
          </a:p>
        </p:txBody>
      </p:sp>
    </p:spTree>
    <p:extLst>
      <p:ext uri="{BB962C8B-B14F-4D97-AF65-F5344CB8AC3E}">
        <p14:creationId xmlns:p14="http://schemas.microsoft.com/office/powerpoint/2010/main" val="3127603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647B11-52C3-4912-90CC-F99C5CED804E}" type="datetimeFigureOut">
              <a:rPr lang="en-US" smtClean="0"/>
              <a:t>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49B961-8019-4162-A1E1-40452E57CE77}" type="slidenum">
              <a:rPr lang="en-US" smtClean="0"/>
              <a:t>‹#›</a:t>
            </a:fld>
            <a:endParaRPr lang="en-US"/>
          </a:p>
        </p:txBody>
      </p:sp>
    </p:spTree>
    <p:extLst>
      <p:ext uri="{BB962C8B-B14F-4D97-AF65-F5344CB8AC3E}">
        <p14:creationId xmlns:p14="http://schemas.microsoft.com/office/powerpoint/2010/main" val="2599795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647B11-52C3-4912-90CC-F99C5CED804E}" type="datetimeFigureOut">
              <a:rPr lang="en-US" smtClean="0"/>
              <a:t>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49B961-8019-4162-A1E1-40452E57CE77}" type="slidenum">
              <a:rPr lang="en-US" smtClean="0"/>
              <a:t>‹#›</a:t>
            </a:fld>
            <a:endParaRPr lang="en-US"/>
          </a:p>
        </p:txBody>
      </p:sp>
    </p:spTree>
    <p:extLst>
      <p:ext uri="{BB962C8B-B14F-4D97-AF65-F5344CB8AC3E}">
        <p14:creationId xmlns:p14="http://schemas.microsoft.com/office/powerpoint/2010/main" val="240116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647B11-52C3-4912-90CC-F99C5CED804E}" type="datetimeFigureOut">
              <a:rPr lang="en-US" smtClean="0"/>
              <a:t>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49B961-8019-4162-A1E1-40452E57CE77}" type="slidenum">
              <a:rPr lang="en-US" smtClean="0"/>
              <a:t>‹#›</a:t>
            </a:fld>
            <a:endParaRPr lang="en-US"/>
          </a:p>
        </p:txBody>
      </p:sp>
    </p:spTree>
    <p:extLst>
      <p:ext uri="{BB962C8B-B14F-4D97-AF65-F5344CB8AC3E}">
        <p14:creationId xmlns:p14="http://schemas.microsoft.com/office/powerpoint/2010/main" val="1272629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647B11-52C3-4912-90CC-F99C5CED804E}" type="datetimeFigureOut">
              <a:rPr lang="en-US" smtClean="0"/>
              <a:t>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9B961-8019-4162-A1E1-40452E57CE77}" type="slidenum">
              <a:rPr lang="en-US" smtClean="0"/>
              <a:t>‹#›</a:t>
            </a:fld>
            <a:endParaRPr lang="en-US"/>
          </a:p>
        </p:txBody>
      </p:sp>
    </p:spTree>
    <p:extLst>
      <p:ext uri="{BB962C8B-B14F-4D97-AF65-F5344CB8AC3E}">
        <p14:creationId xmlns:p14="http://schemas.microsoft.com/office/powerpoint/2010/main" val="4206487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647B11-52C3-4912-90CC-F99C5CED804E}" type="datetimeFigureOut">
              <a:rPr lang="en-US" smtClean="0"/>
              <a:t>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9B961-8019-4162-A1E1-40452E57CE77}" type="slidenum">
              <a:rPr lang="en-US" smtClean="0"/>
              <a:t>‹#›</a:t>
            </a:fld>
            <a:endParaRPr lang="en-US"/>
          </a:p>
        </p:txBody>
      </p:sp>
    </p:spTree>
    <p:extLst>
      <p:ext uri="{BB962C8B-B14F-4D97-AF65-F5344CB8AC3E}">
        <p14:creationId xmlns:p14="http://schemas.microsoft.com/office/powerpoint/2010/main" val="2031238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647B11-52C3-4912-90CC-F99C5CED804E}" type="datetimeFigureOut">
              <a:rPr lang="en-US" smtClean="0"/>
              <a:t>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49B961-8019-4162-A1E1-40452E57CE77}" type="slidenum">
              <a:rPr lang="en-US" smtClean="0"/>
              <a:t>‹#›</a:t>
            </a:fld>
            <a:endParaRPr lang="en-US"/>
          </a:p>
        </p:txBody>
      </p:sp>
    </p:spTree>
    <p:extLst>
      <p:ext uri="{BB962C8B-B14F-4D97-AF65-F5344CB8AC3E}">
        <p14:creationId xmlns:p14="http://schemas.microsoft.com/office/powerpoint/2010/main" val="1170695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2EF780F6-74B1-4DB5-9404-F2C59A5F6FB4}"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40576120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National Historic Preservation Act</a:t>
            </a:r>
            <a:endParaRPr lang="en-US" dirty="0"/>
          </a:p>
        </p:txBody>
      </p:sp>
      <p:sp>
        <p:nvSpPr>
          <p:cNvPr id="3" name="Subtitle 2"/>
          <p:cNvSpPr>
            <a:spLocks noGrp="1"/>
          </p:cNvSpPr>
          <p:nvPr>
            <p:ph type="subTitle" idx="1"/>
          </p:nvPr>
        </p:nvSpPr>
        <p:spPr/>
        <p:txBody>
          <a:bodyPr/>
          <a:lstStyle/>
          <a:p>
            <a:r>
              <a:rPr lang="en-US" dirty="0" smtClean="0"/>
              <a:t>The National Register of Historic Places</a:t>
            </a:r>
            <a:endParaRPr lang="en-US" dirty="0"/>
          </a:p>
        </p:txBody>
      </p:sp>
    </p:spTree>
    <p:extLst>
      <p:ext uri="{BB962C8B-B14F-4D97-AF65-F5344CB8AC3E}">
        <p14:creationId xmlns:p14="http://schemas.microsoft.com/office/powerpoint/2010/main" val="3309879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228600"/>
            <a:ext cx="7772400" cy="609600"/>
          </a:xfrm>
        </p:spPr>
        <p:txBody>
          <a:bodyPr/>
          <a:lstStyle/>
          <a:p>
            <a:pPr eaLnBrk="1" hangingPunct="1"/>
            <a:r>
              <a:rPr lang="en-US" altLang="en-US" smtClean="0"/>
              <a:t>“Criteria considerations”</a:t>
            </a:r>
          </a:p>
        </p:txBody>
      </p:sp>
      <p:sp>
        <p:nvSpPr>
          <p:cNvPr id="27651" name="Rectangle 3"/>
          <p:cNvSpPr>
            <a:spLocks noGrp="1" noChangeArrowheads="1"/>
          </p:cNvSpPr>
          <p:nvPr>
            <p:ph type="body" idx="1"/>
          </p:nvPr>
        </p:nvSpPr>
        <p:spPr>
          <a:xfrm>
            <a:off x="685800" y="1143000"/>
            <a:ext cx="7772400" cy="5257800"/>
          </a:xfrm>
        </p:spPr>
        <p:txBody>
          <a:bodyPr/>
          <a:lstStyle/>
          <a:p>
            <a:pPr eaLnBrk="1" hangingPunct="1"/>
            <a:r>
              <a:rPr lang="en-US" altLang="en-US" sz="2800" dirty="0" smtClean="0"/>
              <a:t>“Ordinarily cemeteries, birthplaces or graves of historical figures, properties owned by religious institutions or used for religious purposes, structures that have been moved from their original locations, reconstructed historic buildings, properties primarily commemorative in nature, and properties that have achieved significance within the past 50 years shall not be considered eligible for the National Register. However….”</a:t>
            </a:r>
          </a:p>
          <a:p>
            <a:pPr eaLnBrk="1" hangingPunct="1"/>
            <a:r>
              <a:rPr lang="en-US" altLang="en-US" sz="2800" dirty="0" smtClean="0"/>
              <a:t>There are also 7 exceptions to the criteria considerations</a:t>
            </a:r>
          </a:p>
        </p:txBody>
      </p:sp>
    </p:spTree>
    <p:extLst>
      <p:ext uri="{BB962C8B-B14F-4D97-AF65-F5344CB8AC3E}">
        <p14:creationId xmlns:p14="http://schemas.microsoft.com/office/powerpoint/2010/main" val="4147044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Analysis of Sec. 106</a:t>
            </a:r>
          </a:p>
        </p:txBody>
      </p:sp>
      <p:sp>
        <p:nvSpPr>
          <p:cNvPr id="19459" name="Rectangle 3"/>
          <p:cNvSpPr>
            <a:spLocks noGrp="1" noChangeArrowheads="1"/>
          </p:cNvSpPr>
          <p:nvPr>
            <p:ph type="body" idx="1"/>
          </p:nvPr>
        </p:nvSpPr>
        <p:spPr/>
        <p:txBody>
          <a:bodyPr/>
          <a:lstStyle/>
          <a:p>
            <a:pPr eaLnBrk="1" hangingPunct="1"/>
            <a:r>
              <a:rPr lang="en-US" altLang="en-US" smtClean="0"/>
              <a:t>Definitions:</a:t>
            </a:r>
          </a:p>
          <a:p>
            <a:pPr lvl="1" eaLnBrk="1" hangingPunct="1"/>
            <a:r>
              <a:rPr lang="en-US" altLang="en-US" smtClean="0">
                <a:solidFill>
                  <a:srgbClr val="FF3399"/>
                </a:solidFill>
              </a:rPr>
              <a:t>National Register</a:t>
            </a:r>
          </a:p>
          <a:p>
            <a:pPr lvl="1" eaLnBrk="1" hangingPunct="1"/>
            <a:r>
              <a:rPr lang="en-US" altLang="en-US" smtClean="0"/>
              <a:t>Undertaking</a:t>
            </a:r>
          </a:p>
          <a:p>
            <a:pPr lvl="1" eaLnBrk="1" hangingPunct="1"/>
            <a:r>
              <a:rPr lang="en-US" altLang="en-US" smtClean="0"/>
              <a:t>Advisory Council</a:t>
            </a:r>
          </a:p>
          <a:p>
            <a:pPr lvl="1" eaLnBrk="1" hangingPunct="1"/>
            <a:r>
              <a:rPr lang="en-US" altLang="en-US" smtClean="0"/>
              <a:t>State Historic Preservation Officer</a:t>
            </a:r>
          </a:p>
          <a:p>
            <a:pPr lvl="1" eaLnBrk="1" hangingPunct="1"/>
            <a:r>
              <a:rPr lang="en-US" altLang="en-US" smtClean="0"/>
              <a:t>Tribal Historic Preservation Officer</a:t>
            </a:r>
          </a:p>
          <a:p>
            <a:pPr lvl="1" eaLnBrk="1" hangingPunct="1"/>
            <a:endParaRPr lang="en-US" altLang="en-US" smtClean="0"/>
          </a:p>
        </p:txBody>
      </p:sp>
    </p:spTree>
    <p:extLst>
      <p:ext uri="{BB962C8B-B14F-4D97-AF65-F5344CB8AC3E}">
        <p14:creationId xmlns:p14="http://schemas.microsoft.com/office/powerpoint/2010/main" val="958400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0"/>
            <a:ext cx="7772400" cy="838200"/>
          </a:xfrm>
        </p:spPr>
        <p:txBody>
          <a:bodyPr/>
          <a:lstStyle/>
          <a:p>
            <a:pPr eaLnBrk="1" hangingPunct="1"/>
            <a:r>
              <a:rPr lang="en-US" altLang="en-US" smtClean="0"/>
              <a:t>National Register</a:t>
            </a:r>
          </a:p>
        </p:txBody>
      </p:sp>
      <p:sp>
        <p:nvSpPr>
          <p:cNvPr id="20483" name="Rectangle 3"/>
          <p:cNvSpPr>
            <a:spLocks noGrp="1" noChangeArrowheads="1"/>
          </p:cNvSpPr>
          <p:nvPr>
            <p:ph type="body" idx="1"/>
          </p:nvPr>
        </p:nvSpPr>
        <p:spPr>
          <a:xfrm>
            <a:off x="685800" y="990600"/>
            <a:ext cx="7772400" cy="5105400"/>
          </a:xfrm>
        </p:spPr>
        <p:txBody>
          <a:bodyPr/>
          <a:lstStyle/>
          <a:p>
            <a:pPr eaLnBrk="1" hangingPunct="1">
              <a:lnSpc>
                <a:spcPct val="90000"/>
              </a:lnSpc>
            </a:pPr>
            <a:r>
              <a:rPr lang="en-US" altLang="en-US" sz="2800" dirty="0" smtClean="0"/>
              <a:t>National Register of Historic Places</a:t>
            </a:r>
          </a:p>
          <a:p>
            <a:pPr eaLnBrk="1" hangingPunct="1">
              <a:lnSpc>
                <a:spcPct val="90000"/>
              </a:lnSpc>
            </a:pPr>
            <a:r>
              <a:rPr lang="en-US" altLang="en-US" sz="2800" dirty="0" smtClean="0"/>
              <a:t>Maintained by the Keeper, at the NPS</a:t>
            </a:r>
          </a:p>
          <a:p>
            <a:pPr eaLnBrk="1" hangingPunct="1">
              <a:lnSpc>
                <a:spcPct val="90000"/>
              </a:lnSpc>
            </a:pPr>
            <a:r>
              <a:rPr lang="en-US" altLang="en-US" sz="2800" dirty="0" smtClean="0"/>
              <a:t>Regulations </a:t>
            </a:r>
            <a:r>
              <a:rPr lang="en-US" altLang="en-US" sz="2800" dirty="0" smtClean="0"/>
              <a:t>at 36 CFR part 60</a:t>
            </a:r>
          </a:p>
          <a:p>
            <a:pPr eaLnBrk="1" hangingPunct="1">
              <a:lnSpc>
                <a:spcPct val="90000"/>
              </a:lnSpc>
            </a:pPr>
            <a:r>
              <a:rPr lang="en-US" altLang="en-US" sz="2800" dirty="0" smtClean="0"/>
              <a:t>“….included in or eligible for inclusion in the National Register”</a:t>
            </a:r>
          </a:p>
          <a:p>
            <a:pPr eaLnBrk="1" hangingPunct="1">
              <a:lnSpc>
                <a:spcPct val="90000"/>
              </a:lnSpc>
            </a:pPr>
            <a:r>
              <a:rPr lang="en-US" altLang="en-US" sz="2800" dirty="0" smtClean="0"/>
              <a:t>“The Secretary of the Interior is authorized to expand and maintain a National Register of Historic places composed of districts, sites, buildings, structures, and objects significant in American history, architecture, archaeology, engineering, and culture” (</a:t>
            </a:r>
            <a:r>
              <a:rPr lang="en-US" altLang="en-US" sz="2800" dirty="0" smtClean="0">
                <a:cs typeface="Times New Roman" pitchFamily="18" charset="0"/>
              </a:rPr>
              <a:t>§</a:t>
            </a:r>
            <a:r>
              <a:rPr lang="en-US" altLang="en-US" sz="2800" dirty="0" smtClean="0"/>
              <a:t>101(a)(1)(A))</a:t>
            </a:r>
          </a:p>
        </p:txBody>
      </p:sp>
    </p:spTree>
    <p:extLst>
      <p:ext uri="{BB962C8B-B14F-4D97-AF65-F5344CB8AC3E}">
        <p14:creationId xmlns:p14="http://schemas.microsoft.com/office/powerpoint/2010/main" val="2499497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228600"/>
            <a:ext cx="7772400" cy="914400"/>
          </a:xfrm>
        </p:spPr>
        <p:txBody>
          <a:bodyPr/>
          <a:lstStyle/>
          <a:p>
            <a:pPr eaLnBrk="1" hangingPunct="1"/>
            <a:r>
              <a:rPr lang="en-US" altLang="en-US" smtClean="0"/>
              <a:t>National Register</a:t>
            </a:r>
          </a:p>
        </p:txBody>
      </p:sp>
      <p:sp>
        <p:nvSpPr>
          <p:cNvPr id="21507" name="Rectangle 3"/>
          <p:cNvSpPr>
            <a:spLocks noGrp="1" noChangeArrowheads="1"/>
          </p:cNvSpPr>
          <p:nvPr>
            <p:ph type="body" idx="1"/>
          </p:nvPr>
        </p:nvSpPr>
        <p:spPr>
          <a:xfrm>
            <a:off x="457200" y="1219200"/>
            <a:ext cx="8305800" cy="5486400"/>
          </a:xfrm>
        </p:spPr>
        <p:txBody>
          <a:bodyPr/>
          <a:lstStyle/>
          <a:p>
            <a:pPr eaLnBrk="1" hangingPunct="1">
              <a:lnSpc>
                <a:spcPct val="80000"/>
              </a:lnSpc>
            </a:pPr>
            <a:r>
              <a:rPr lang="en-US" altLang="en-US" sz="2000" smtClean="0"/>
              <a:t>Regulations 36CFR Part 60 (b) “Properties are added to the National Register through the following processes.</a:t>
            </a:r>
            <a:br>
              <a:rPr lang="en-US" altLang="en-US" sz="2000" smtClean="0"/>
            </a:br>
            <a:r>
              <a:rPr lang="en-US" altLang="en-US" sz="2000" smtClean="0"/>
              <a:t/>
            </a:r>
            <a:br>
              <a:rPr lang="en-US" altLang="en-US" sz="2000" smtClean="0"/>
            </a:br>
            <a:r>
              <a:rPr lang="en-US" altLang="en-US" sz="2000" smtClean="0"/>
              <a:t>(1) Those Acts of Congress and Executive orders which create historic areas of the National Park System administered by the National Park Service, all or portions of which may be determined to be of historic significance consistent with the intent of Congress;</a:t>
            </a:r>
            <a:br>
              <a:rPr lang="en-US" altLang="en-US" sz="2000" smtClean="0"/>
            </a:br>
            <a:r>
              <a:rPr lang="en-US" altLang="en-US" sz="2000" smtClean="0"/>
              <a:t/>
            </a:r>
            <a:br>
              <a:rPr lang="en-US" altLang="en-US" sz="2000" smtClean="0"/>
            </a:br>
            <a:r>
              <a:rPr lang="en-US" altLang="en-US" sz="2000" smtClean="0"/>
              <a:t>(2) Properties declared by the Secretary of the Interior to be of national significance and designated as National Historic Landmarks;</a:t>
            </a:r>
            <a:br>
              <a:rPr lang="en-US" altLang="en-US" sz="2000" smtClean="0"/>
            </a:br>
            <a:r>
              <a:rPr lang="en-US" altLang="en-US" sz="2000" smtClean="0"/>
              <a:t/>
            </a:r>
            <a:br>
              <a:rPr lang="en-US" altLang="en-US" sz="2000" smtClean="0"/>
            </a:br>
            <a:r>
              <a:rPr lang="en-US" altLang="en-US" sz="2000" smtClean="0"/>
              <a:t>(3) Nominations prepared under approved State Historic Preservation Programs, submitted by the State Historic Preservation Officer and approved by the NPS;</a:t>
            </a:r>
            <a:br>
              <a:rPr lang="en-US" altLang="en-US" sz="2000" smtClean="0"/>
            </a:br>
            <a:r>
              <a:rPr lang="en-US" altLang="en-US" sz="2000" smtClean="0"/>
              <a:t/>
            </a:r>
            <a:br>
              <a:rPr lang="en-US" altLang="en-US" sz="2000" smtClean="0"/>
            </a:br>
            <a:r>
              <a:rPr lang="en-US" altLang="en-US" sz="2000" smtClean="0"/>
              <a:t>(4) Nominations from any person or local government (only if such property is located in a State with no approved State Historic Preservation Program) approved by the NPS and;</a:t>
            </a:r>
            <a:br>
              <a:rPr lang="en-US" altLang="en-US" sz="2000" smtClean="0"/>
            </a:br>
            <a:r>
              <a:rPr lang="en-US" altLang="en-US" sz="2000" smtClean="0"/>
              <a:t/>
            </a:r>
            <a:br>
              <a:rPr lang="en-US" altLang="en-US" sz="2000" smtClean="0"/>
            </a:br>
            <a:r>
              <a:rPr lang="en-US" altLang="en-US" sz="2000" smtClean="0"/>
              <a:t>(5) Nominations of Federal properties prepared by Federal agencies, submitted by the Federal Preservation Officer and approved by NPS.”</a:t>
            </a:r>
            <a:br>
              <a:rPr lang="en-US" altLang="en-US" sz="2000" smtClean="0"/>
            </a:br>
            <a:endParaRPr lang="en-US" altLang="en-US" sz="2000" smtClean="0"/>
          </a:p>
        </p:txBody>
      </p:sp>
    </p:spTree>
    <p:extLst>
      <p:ext uri="{BB962C8B-B14F-4D97-AF65-F5344CB8AC3E}">
        <p14:creationId xmlns:p14="http://schemas.microsoft.com/office/powerpoint/2010/main" val="1228476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228600"/>
            <a:ext cx="7772400" cy="990600"/>
          </a:xfrm>
        </p:spPr>
        <p:txBody>
          <a:bodyPr/>
          <a:lstStyle/>
          <a:p>
            <a:pPr eaLnBrk="1" hangingPunct="1"/>
            <a:r>
              <a:rPr lang="en-US" altLang="en-US" smtClean="0"/>
              <a:t>Effect of Listing</a:t>
            </a:r>
          </a:p>
        </p:txBody>
      </p:sp>
      <p:sp>
        <p:nvSpPr>
          <p:cNvPr id="22531" name="Rectangle 3"/>
          <p:cNvSpPr>
            <a:spLocks noGrp="1" noChangeArrowheads="1"/>
          </p:cNvSpPr>
          <p:nvPr>
            <p:ph type="body" idx="1"/>
          </p:nvPr>
        </p:nvSpPr>
        <p:spPr>
          <a:xfrm>
            <a:off x="685800" y="1524000"/>
            <a:ext cx="7772400" cy="4572000"/>
          </a:xfrm>
        </p:spPr>
        <p:txBody>
          <a:bodyPr/>
          <a:lstStyle/>
          <a:p>
            <a:pPr eaLnBrk="1" hangingPunct="1"/>
            <a:r>
              <a:rPr lang="en-US" altLang="en-US" sz="2800" dirty="0" smtClean="0"/>
              <a:t>“Listing of private property on the National Register does not prohibit under Federal law or regulation any actions which may otherwise be taken by the property owner with respect to the property.” </a:t>
            </a:r>
          </a:p>
          <a:p>
            <a:pPr eaLnBrk="1" hangingPunct="1"/>
            <a:r>
              <a:rPr lang="en-US" altLang="en-US" sz="2800" dirty="0" smtClean="0"/>
              <a:t>“Listing in the National Register also makes property owners eligible to be considered for Federal grants-­in-­aid for historic preservation.” </a:t>
            </a:r>
          </a:p>
          <a:p>
            <a:pPr eaLnBrk="1" hangingPunct="1"/>
            <a:r>
              <a:rPr lang="en-US" altLang="en-US" sz="2800" dirty="0" smtClean="0"/>
              <a:t>36CFR Part 60.2</a:t>
            </a:r>
          </a:p>
        </p:txBody>
      </p:sp>
    </p:spTree>
    <p:extLst>
      <p:ext uri="{BB962C8B-B14F-4D97-AF65-F5344CB8AC3E}">
        <p14:creationId xmlns:p14="http://schemas.microsoft.com/office/powerpoint/2010/main" val="1721862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152400"/>
            <a:ext cx="7772400" cy="838200"/>
          </a:xfrm>
        </p:spPr>
        <p:txBody>
          <a:bodyPr/>
          <a:lstStyle/>
          <a:p>
            <a:pPr eaLnBrk="1" hangingPunct="1"/>
            <a:r>
              <a:rPr lang="en-US" altLang="en-US" sz="3200" smtClean="0"/>
              <a:t>National Register Criteria for Evaluation</a:t>
            </a:r>
          </a:p>
        </p:txBody>
      </p:sp>
      <p:sp>
        <p:nvSpPr>
          <p:cNvPr id="23555" name="Rectangle 3"/>
          <p:cNvSpPr>
            <a:spLocks noGrp="1" noChangeArrowheads="1"/>
          </p:cNvSpPr>
          <p:nvPr>
            <p:ph type="body" idx="1"/>
          </p:nvPr>
        </p:nvSpPr>
        <p:spPr>
          <a:xfrm>
            <a:off x="685800" y="914400"/>
            <a:ext cx="7772400" cy="5410200"/>
          </a:xfrm>
        </p:spPr>
        <p:txBody>
          <a:bodyPr/>
          <a:lstStyle/>
          <a:p>
            <a:pPr marL="609600" indent="-609600" eaLnBrk="1" hangingPunct="1">
              <a:lnSpc>
                <a:spcPct val="90000"/>
              </a:lnSpc>
            </a:pPr>
            <a:r>
              <a:rPr lang="en-US" altLang="en-US" sz="2400" dirty="0" smtClean="0"/>
              <a:t>“The quality of significance in American history, architecture, archaeology, engineering, and culture is present in districts, sites, buildings, structures, and objects that possess integrity of location, design, setting, materials, workmanship, feeling and association, and:</a:t>
            </a:r>
          </a:p>
          <a:p>
            <a:pPr marL="990600" lvl="1" indent="-533400" eaLnBrk="1" hangingPunct="1">
              <a:lnSpc>
                <a:spcPct val="90000"/>
              </a:lnSpc>
              <a:buFontTx/>
              <a:buAutoNum type="alphaUcPeriod"/>
            </a:pPr>
            <a:r>
              <a:rPr lang="en-US" altLang="en-US" sz="2000" dirty="0" smtClean="0"/>
              <a:t>That are associated with events that have made a significant contribution to the broad patterns of our history; or</a:t>
            </a:r>
          </a:p>
          <a:p>
            <a:pPr marL="990600" lvl="1" indent="-533400" eaLnBrk="1" hangingPunct="1">
              <a:lnSpc>
                <a:spcPct val="90000"/>
              </a:lnSpc>
              <a:buFontTx/>
              <a:buAutoNum type="alphaUcPeriod"/>
            </a:pPr>
            <a:r>
              <a:rPr lang="en-US" altLang="en-US" sz="2000" dirty="0" smtClean="0"/>
              <a:t>That are associated with the lives of persons significant in our past; or</a:t>
            </a:r>
          </a:p>
          <a:p>
            <a:pPr marL="990600" lvl="1" indent="-533400" eaLnBrk="1" hangingPunct="1">
              <a:lnSpc>
                <a:spcPct val="90000"/>
              </a:lnSpc>
              <a:buFontTx/>
              <a:buAutoNum type="alphaUcPeriod"/>
            </a:pPr>
            <a:r>
              <a:rPr lang="en-US" altLang="en-US" sz="2000" dirty="0" smtClean="0"/>
              <a:t>That embody the distinctive characteristics of a type, period, or method of construction, or that represent the work of master, or that possess high artistic values, or that represent a significant and distinguishable entity whose components may lack individual distinction; or</a:t>
            </a:r>
          </a:p>
          <a:p>
            <a:pPr marL="990600" lvl="1" indent="-533400" eaLnBrk="1" hangingPunct="1">
              <a:lnSpc>
                <a:spcPct val="90000"/>
              </a:lnSpc>
              <a:buFontTx/>
              <a:buAutoNum type="alphaUcPeriod"/>
            </a:pPr>
            <a:r>
              <a:rPr lang="en-US" altLang="en-US" sz="2000" dirty="0" smtClean="0"/>
              <a:t>That have yielded, or may be likely to yield, information important in prehistory or history.”</a:t>
            </a:r>
          </a:p>
          <a:p>
            <a:pPr marL="609600" indent="-609600" eaLnBrk="1" hangingPunct="1">
              <a:lnSpc>
                <a:spcPct val="90000"/>
              </a:lnSpc>
            </a:pPr>
            <a:endParaRPr lang="en-US" altLang="en-US" sz="2400" dirty="0" smtClean="0"/>
          </a:p>
        </p:txBody>
      </p:sp>
    </p:spTree>
    <p:extLst>
      <p:ext uri="{BB962C8B-B14F-4D97-AF65-F5344CB8AC3E}">
        <p14:creationId xmlns:p14="http://schemas.microsoft.com/office/powerpoint/2010/main" val="1250784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0"/>
            <a:ext cx="7772400" cy="685800"/>
          </a:xfrm>
        </p:spPr>
        <p:txBody>
          <a:bodyPr/>
          <a:lstStyle/>
          <a:p>
            <a:pPr eaLnBrk="1" hangingPunct="1"/>
            <a:r>
              <a:rPr lang="en-US" altLang="en-US" sz="4000" smtClean="0"/>
              <a:t>What kinds of things?</a:t>
            </a:r>
          </a:p>
        </p:txBody>
      </p:sp>
      <p:sp>
        <p:nvSpPr>
          <p:cNvPr id="24579" name="Rectangle 3"/>
          <p:cNvSpPr>
            <a:spLocks noGrp="1" noChangeArrowheads="1"/>
          </p:cNvSpPr>
          <p:nvPr>
            <p:ph type="body" idx="1"/>
          </p:nvPr>
        </p:nvSpPr>
        <p:spPr>
          <a:xfrm>
            <a:off x="381000" y="762000"/>
            <a:ext cx="8534400" cy="5943600"/>
          </a:xfrm>
        </p:spPr>
        <p:txBody>
          <a:bodyPr/>
          <a:lstStyle/>
          <a:p>
            <a:pPr eaLnBrk="1" hangingPunct="1">
              <a:lnSpc>
                <a:spcPct val="80000"/>
              </a:lnSpc>
            </a:pPr>
            <a:r>
              <a:rPr lang="en-US" altLang="en-US" sz="2400" dirty="0" smtClean="0"/>
              <a:t>Types of things: </a:t>
            </a:r>
          </a:p>
          <a:p>
            <a:pPr lvl="1" eaLnBrk="1" hangingPunct="1">
              <a:lnSpc>
                <a:spcPct val="80000"/>
              </a:lnSpc>
            </a:pPr>
            <a:r>
              <a:rPr lang="en-US" altLang="en-US" sz="2000" u="sng" dirty="0" smtClean="0"/>
              <a:t>Districts</a:t>
            </a:r>
            <a:r>
              <a:rPr lang="en-US" altLang="en-US" sz="2000" dirty="0" smtClean="0"/>
              <a:t>: “A district is a geographically definable area, urban or rural, possessing a significant concentration, linkage, or continuity of sites, buildings, structures, or objects united by past events or aesthetically by plan or physical development. A district may also comprise individual elements separated geographically but linked by association or history.”</a:t>
            </a:r>
          </a:p>
          <a:p>
            <a:pPr lvl="1" eaLnBrk="1" hangingPunct="1">
              <a:lnSpc>
                <a:spcPct val="80000"/>
              </a:lnSpc>
            </a:pPr>
            <a:r>
              <a:rPr lang="en-US" altLang="en-US" sz="2000" u="sng" dirty="0" smtClean="0"/>
              <a:t>Sites</a:t>
            </a:r>
            <a:r>
              <a:rPr lang="en-US" altLang="en-US" sz="2000" dirty="0" smtClean="0"/>
              <a:t>: “A site is the location of a significant event, a prehistoric or historic occupation or activity, or a building or structure, whether standing, ruined, or vanished, where the location itself maintains historical or archeological value regardless of the value of any existing structure.”</a:t>
            </a:r>
          </a:p>
          <a:p>
            <a:pPr lvl="1" eaLnBrk="1" hangingPunct="1">
              <a:lnSpc>
                <a:spcPct val="80000"/>
              </a:lnSpc>
            </a:pPr>
            <a:r>
              <a:rPr lang="en-US" altLang="en-US" sz="2000" u="sng" dirty="0" smtClean="0"/>
              <a:t>Buildings</a:t>
            </a:r>
            <a:r>
              <a:rPr lang="en-US" altLang="en-US" sz="2000" dirty="0" smtClean="0"/>
              <a:t>: “A building is a structure created to shelter any form of human activity, such as a house, barn, church, hotel, or similar structure. Building may refer to a historically related complex such as a courthouse and jail or a house and barn.”</a:t>
            </a:r>
          </a:p>
          <a:p>
            <a:pPr lvl="1" eaLnBrk="1" hangingPunct="1">
              <a:lnSpc>
                <a:spcPct val="80000"/>
              </a:lnSpc>
            </a:pPr>
            <a:r>
              <a:rPr lang="en-US" altLang="en-US" sz="2000" u="sng" dirty="0" smtClean="0"/>
              <a:t>Structures</a:t>
            </a:r>
            <a:r>
              <a:rPr lang="en-US" altLang="en-US" sz="2000" dirty="0" smtClean="0"/>
              <a:t>:” A structure is a work made up of interdependent and interrelated parts in a definite pattern of organization. Constructed by man, it is often an engineering project large in scale.”</a:t>
            </a:r>
          </a:p>
          <a:p>
            <a:pPr lvl="1" eaLnBrk="1" hangingPunct="1">
              <a:lnSpc>
                <a:spcPct val="80000"/>
              </a:lnSpc>
            </a:pPr>
            <a:r>
              <a:rPr lang="en-US" altLang="en-US" sz="2000" u="sng" dirty="0" smtClean="0"/>
              <a:t>Objects</a:t>
            </a:r>
            <a:r>
              <a:rPr lang="en-US" altLang="en-US" sz="2000" dirty="0" smtClean="0"/>
              <a:t>: “An object is a material thing of functional, aesthetic, cultural, historical or scientific value that may be, by nature or design, movable yet related to a specific setting or environment.” </a:t>
            </a:r>
          </a:p>
          <a:p>
            <a:pPr eaLnBrk="1" hangingPunct="1">
              <a:lnSpc>
                <a:spcPct val="80000"/>
              </a:lnSpc>
            </a:pPr>
            <a:r>
              <a:rPr lang="en-US" altLang="en-US" sz="2400" dirty="0" smtClean="0"/>
              <a:t>Traditional cultural places (TCPs)</a:t>
            </a:r>
          </a:p>
          <a:p>
            <a:pPr lvl="1" eaLnBrk="1" hangingPunct="1">
              <a:lnSpc>
                <a:spcPct val="80000"/>
              </a:lnSpc>
            </a:pPr>
            <a:endParaRPr lang="en-US" altLang="en-US" sz="2000" dirty="0" smtClean="0"/>
          </a:p>
        </p:txBody>
      </p:sp>
    </p:spTree>
    <p:extLst>
      <p:ext uri="{BB962C8B-B14F-4D97-AF65-F5344CB8AC3E}">
        <p14:creationId xmlns:p14="http://schemas.microsoft.com/office/powerpoint/2010/main" val="3961084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0"/>
            <a:ext cx="7772400" cy="762000"/>
          </a:xfrm>
        </p:spPr>
        <p:txBody>
          <a:bodyPr/>
          <a:lstStyle/>
          <a:p>
            <a:pPr eaLnBrk="1" hangingPunct="1"/>
            <a:r>
              <a:rPr lang="en-US" altLang="en-US" smtClean="0"/>
              <a:t>Integrity?</a:t>
            </a:r>
          </a:p>
        </p:txBody>
      </p:sp>
      <p:sp>
        <p:nvSpPr>
          <p:cNvPr id="25603" name="Rectangle 3"/>
          <p:cNvSpPr>
            <a:spLocks noGrp="1" noChangeArrowheads="1"/>
          </p:cNvSpPr>
          <p:nvPr>
            <p:ph type="body" idx="1"/>
          </p:nvPr>
        </p:nvSpPr>
        <p:spPr>
          <a:xfrm>
            <a:off x="685800" y="1066800"/>
            <a:ext cx="7772400" cy="4800600"/>
          </a:xfrm>
        </p:spPr>
        <p:txBody>
          <a:bodyPr/>
          <a:lstStyle/>
          <a:p>
            <a:pPr eaLnBrk="1" hangingPunct="1">
              <a:lnSpc>
                <a:spcPct val="90000"/>
              </a:lnSpc>
            </a:pPr>
            <a:r>
              <a:rPr lang="en-US" altLang="en-US" sz="2800" dirty="0" smtClean="0"/>
              <a:t>Integrity is a </a:t>
            </a:r>
            <a:r>
              <a:rPr lang="en-US" altLang="en-US" sz="2800" i="1" dirty="0" smtClean="0"/>
              <a:t>prerequisite</a:t>
            </a:r>
            <a:r>
              <a:rPr lang="en-US" altLang="en-US" sz="2800" dirty="0" smtClean="0"/>
              <a:t> for significance</a:t>
            </a:r>
            <a:endParaRPr lang="en-US" altLang="en-US" sz="2800" i="1" dirty="0" smtClean="0"/>
          </a:p>
          <a:p>
            <a:pPr eaLnBrk="1" hangingPunct="1">
              <a:lnSpc>
                <a:spcPct val="90000"/>
              </a:lnSpc>
            </a:pPr>
            <a:r>
              <a:rPr lang="en-US" altLang="en-US" sz="2800" dirty="0" smtClean="0"/>
              <a:t>Integrity of:</a:t>
            </a:r>
          </a:p>
          <a:p>
            <a:pPr lvl="1" eaLnBrk="1" hangingPunct="1">
              <a:lnSpc>
                <a:spcPct val="90000"/>
              </a:lnSpc>
            </a:pPr>
            <a:r>
              <a:rPr lang="en-US" altLang="en-US" sz="2400" dirty="0" smtClean="0"/>
              <a:t>Location</a:t>
            </a:r>
          </a:p>
          <a:p>
            <a:pPr lvl="1" eaLnBrk="1" hangingPunct="1">
              <a:lnSpc>
                <a:spcPct val="90000"/>
              </a:lnSpc>
            </a:pPr>
            <a:r>
              <a:rPr lang="en-US" altLang="en-US" sz="2400" dirty="0" smtClean="0"/>
              <a:t>Design</a:t>
            </a:r>
          </a:p>
          <a:p>
            <a:pPr lvl="1" eaLnBrk="1" hangingPunct="1">
              <a:lnSpc>
                <a:spcPct val="90000"/>
              </a:lnSpc>
            </a:pPr>
            <a:r>
              <a:rPr lang="en-US" altLang="en-US" sz="2400" dirty="0" smtClean="0"/>
              <a:t>Setting</a:t>
            </a:r>
          </a:p>
          <a:p>
            <a:pPr lvl="1" eaLnBrk="1" hangingPunct="1">
              <a:lnSpc>
                <a:spcPct val="90000"/>
              </a:lnSpc>
            </a:pPr>
            <a:r>
              <a:rPr lang="en-US" altLang="en-US" sz="2400" dirty="0" smtClean="0"/>
              <a:t>Materials</a:t>
            </a:r>
          </a:p>
          <a:p>
            <a:pPr lvl="1" eaLnBrk="1" hangingPunct="1">
              <a:lnSpc>
                <a:spcPct val="90000"/>
              </a:lnSpc>
            </a:pPr>
            <a:r>
              <a:rPr lang="en-US" altLang="en-US" sz="2400" dirty="0" smtClean="0"/>
              <a:t>Workmanship</a:t>
            </a:r>
          </a:p>
          <a:p>
            <a:pPr lvl="1" eaLnBrk="1" hangingPunct="1">
              <a:lnSpc>
                <a:spcPct val="90000"/>
              </a:lnSpc>
            </a:pPr>
            <a:r>
              <a:rPr lang="en-US" altLang="en-US" sz="2400" dirty="0" smtClean="0"/>
              <a:t>Feeling, AND</a:t>
            </a:r>
          </a:p>
          <a:p>
            <a:pPr lvl="1" eaLnBrk="1" hangingPunct="1">
              <a:lnSpc>
                <a:spcPct val="90000"/>
              </a:lnSpc>
            </a:pPr>
            <a:r>
              <a:rPr lang="en-US" altLang="en-US" sz="2400" dirty="0" smtClean="0"/>
              <a:t>Association</a:t>
            </a:r>
          </a:p>
          <a:p>
            <a:pPr eaLnBrk="1" hangingPunct="1">
              <a:lnSpc>
                <a:spcPct val="90000"/>
              </a:lnSpc>
            </a:pPr>
            <a:r>
              <a:rPr lang="en-US" altLang="en-US" sz="2800" dirty="0" smtClean="0"/>
              <a:t>Doesn’t really mean the same thing for an archaeological site and for a building or structure</a:t>
            </a:r>
          </a:p>
          <a:p>
            <a:pPr lvl="1" eaLnBrk="1" hangingPunct="1">
              <a:lnSpc>
                <a:spcPct val="90000"/>
              </a:lnSpc>
            </a:pPr>
            <a:r>
              <a:rPr lang="en-US" altLang="en-US" sz="2400" dirty="0" smtClean="0"/>
              <a:t>Register recognizes that these are different</a:t>
            </a:r>
          </a:p>
          <a:p>
            <a:pPr lvl="2" eaLnBrk="1" hangingPunct="1">
              <a:lnSpc>
                <a:spcPct val="90000"/>
              </a:lnSpc>
            </a:pPr>
            <a:r>
              <a:rPr lang="en-US" altLang="en-US" sz="2000" dirty="0" smtClean="0"/>
              <a:t>Integrity for Criterion D means that it can still yield the information</a:t>
            </a:r>
          </a:p>
        </p:txBody>
      </p:sp>
    </p:spTree>
    <p:extLst>
      <p:ext uri="{BB962C8B-B14F-4D97-AF65-F5344CB8AC3E}">
        <p14:creationId xmlns:p14="http://schemas.microsoft.com/office/powerpoint/2010/main" val="3413693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09600" y="152400"/>
            <a:ext cx="7772400" cy="838200"/>
          </a:xfrm>
        </p:spPr>
        <p:txBody>
          <a:bodyPr/>
          <a:lstStyle/>
          <a:p>
            <a:pPr eaLnBrk="1" hangingPunct="1"/>
            <a:r>
              <a:rPr lang="en-US" altLang="en-US" smtClean="0"/>
              <a:t>Criteria</a:t>
            </a:r>
          </a:p>
        </p:txBody>
      </p:sp>
      <p:sp>
        <p:nvSpPr>
          <p:cNvPr id="26627" name="Rectangle 3"/>
          <p:cNvSpPr>
            <a:spLocks noGrp="1" noChangeArrowheads="1"/>
          </p:cNvSpPr>
          <p:nvPr>
            <p:ph type="body" idx="1"/>
          </p:nvPr>
        </p:nvSpPr>
        <p:spPr>
          <a:xfrm>
            <a:off x="685800" y="1219200"/>
            <a:ext cx="7772400" cy="4876800"/>
          </a:xfrm>
        </p:spPr>
        <p:txBody>
          <a:bodyPr/>
          <a:lstStyle/>
          <a:p>
            <a:pPr eaLnBrk="1" hangingPunct="1"/>
            <a:r>
              <a:rPr lang="en-US" altLang="en-US" smtClean="0"/>
              <a:t>A = “events”</a:t>
            </a:r>
          </a:p>
          <a:p>
            <a:pPr eaLnBrk="1" hangingPunct="1"/>
            <a:r>
              <a:rPr lang="en-US" altLang="en-US" smtClean="0"/>
              <a:t>B = “persons”</a:t>
            </a:r>
          </a:p>
          <a:p>
            <a:pPr eaLnBrk="1" hangingPunct="1"/>
            <a:r>
              <a:rPr lang="en-US" altLang="en-US" smtClean="0"/>
              <a:t>C = “styles”</a:t>
            </a:r>
          </a:p>
          <a:p>
            <a:pPr eaLnBrk="1" hangingPunct="1"/>
            <a:r>
              <a:rPr lang="en-US" altLang="en-US" smtClean="0"/>
              <a:t>D = “data”</a:t>
            </a:r>
          </a:p>
          <a:p>
            <a:pPr eaLnBrk="1" hangingPunct="1"/>
            <a:r>
              <a:rPr lang="en-US" altLang="en-US" smtClean="0"/>
              <a:t>Archaeological sites can be eligible under any of these, but are most often eligible under D.</a:t>
            </a:r>
          </a:p>
          <a:p>
            <a:pPr lvl="1" eaLnBrk="1" hangingPunct="1"/>
            <a:r>
              <a:rPr lang="en-US" altLang="en-US" smtClean="0"/>
              <a:t>With reason, Indian tribes sometimes complain about this.</a:t>
            </a:r>
          </a:p>
        </p:txBody>
      </p:sp>
    </p:spTree>
    <p:extLst>
      <p:ext uri="{BB962C8B-B14F-4D97-AF65-F5344CB8AC3E}">
        <p14:creationId xmlns:p14="http://schemas.microsoft.com/office/powerpoint/2010/main" val="34992933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791</Words>
  <Application>Microsoft Office PowerPoint</Application>
  <PresentationFormat>On-screen Show (4:3)</PresentationFormat>
  <Paragraphs>58</Paragraphs>
  <Slides>10</Slides>
  <Notes>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Default Design</vt:lpstr>
      <vt:lpstr>National Historic Preservation Act</vt:lpstr>
      <vt:lpstr>Analysis of Sec. 106</vt:lpstr>
      <vt:lpstr>National Register</vt:lpstr>
      <vt:lpstr>National Register</vt:lpstr>
      <vt:lpstr>Effect of Listing</vt:lpstr>
      <vt:lpstr>National Register Criteria for Evaluation</vt:lpstr>
      <vt:lpstr>What kinds of things?</vt:lpstr>
      <vt:lpstr>Integrity?</vt:lpstr>
      <vt:lpstr>Criteria</vt:lpstr>
      <vt:lpstr>“Criteria considerations”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Historic Preservation Act</dc:title>
  <dc:creator>Clifford Brown</dc:creator>
  <cp:lastModifiedBy>Clifford Brown</cp:lastModifiedBy>
  <cp:revision>2</cp:revision>
  <dcterms:created xsi:type="dcterms:W3CDTF">2014-01-06T18:30:23Z</dcterms:created>
  <dcterms:modified xsi:type="dcterms:W3CDTF">2014-01-06T18:31:11Z</dcterms:modified>
</cp:coreProperties>
</file>