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2" d="100"/>
          <a:sy n="102" d="100"/>
        </p:scale>
        <p:origin x="-102" y="-3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91BA717-A483-405F-A94E-C491BA5ECEA2}" type="datetimeFigureOut">
              <a:rPr lang="en-US" smtClean="0"/>
              <a:t>1/6/2014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842C42-146C-4248-B95D-775BAF61BA45}" type="slidenum">
              <a:rPr lang="en-US" smtClean="0"/>
              <a:t>‹#›</a:t>
            </a:fld>
            <a:endParaRPr lang="en-US"/>
          </a:p>
        </p:txBody>
      </p:sp>
    </p:spTree>
    <p:extLst>
      <p:ext uri="{BB962C8B-B14F-4D97-AF65-F5344CB8AC3E}">
        <p14:creationId xmlns:p14="http://schemas.microsoft.com/office/powerpoint/2010/main" val="6924136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91BA717-A483-405F-A94E-C491BA5ECEA2}" type="datetimeFigureOut">
              <a:rPr lang="en-US" smtClean="0"/>
              <a:t>1/6/2014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842C42-146C-4248-B95D-775BAF61BA45}" type="slidenum">
              <a:rPr lang="en-US" smtClean="0"/>
              <a:t>‹#›</a:t>
            </a:fld>
            <a:endParaRPr lang="en-US"/>
          </a:p>
        </p:txBody>
      </p:sp>
    </p:spTree>
    <p:extLst>
      <p:ext uri="{BB962C8B-B14F-4D97-AF65-F5344CB8AC3E}">
        <p14:creationId xmlns:p14="http://schemas.microsoft.com/office/powerpoint/2010/main" val="26002806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91BA717-A483-405F-A94E-C491BA5ECEA2}" type="datetimeFigureOut">
              <a:rPr lang="en-US" smtClean="0"/>
              <a:t>1/6/2014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842C42-146C-4248-B95D-775BAF61BA45}" type="slidenum">
              <a:rPr lang="en-US" smtClean="0"/>
              <a:t>‹#›</a:t>
            </a:fld>
            <a:endParaRPr lang="en-US"/>
          </a:p>
        </p:txBody>
      </p:sp>
    </p:spTree>
    <p:extLst>
      <p:ext uri="{BB962C8B-B14F-4D97-AF65-F5344CB8AC3E}">
        <p14:creationId xmlns:p14="http://schemas.microsoft.com/office/powerpoint/2010/main" val="10947867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91BA717-A483-405F-A94E-C491BA5ECEA2}" type="datetimeFigureOut">
              <a:rPr lang="en-US" smtClean="0"/>
              <a:t>1/6/2014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842C42-146C-4248-B95D-775BAF61BA45}" type="slidenum">
              <a:rPr lang="en-US" smtClean="0"/>
              <a:t>‹#›</a:t>
            </a:fld>
            <a:endParaRPr lang="en-US"/>
          </a:p>
        </p:txBody>
      </p:sp>
    </p:spTree>
    <p:extLst>
      <p:ext uri="{BB962C8B-B14F-4D97-AF65-F5344CB8AC3E}">
        <p14:creationId xmlns:p14="http://schemas.microsoft.com/office/powerpoint/2010/main" val="4914432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91BA717-A483-405F-A94E-C491BA5ECEA2}" type="datetimeFigureOut">
              <a:rPr lang="en-US" smtClean="0"/>
              <a:t>1/6/2014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842C42-146C-4248-B95D-775BAF61BA45}" type="slidenum">
              <a:rPr lang="en-US" smtClean="0"/>
              <a:t>‹#›</a:t>
            </a:fld>
            <a:endParaRPr lang="en-US"/>
          </a:p>
        </p:txBody>
      </p:sp>
    </p:spTree>
    <p:extLst>
      <p:ext uri="{BB962C8B-B14F-4D97-AF65-F5344CB8AC3E}">
        <p14:creationId xmlns:p14="http://schemas.microsoft.com/office/powerpoint/2010/main" val="13539086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91BA717-A483-405F-A94E-C491BA5ECEA2}" type="datetimeFigureOut">
              <a:rPr lang="en-US" smtClean="0"/>
              <a:t>1/6/2014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2842C42-146C-4248-B95D-775BAF61BA45}" type="slidenum">
              <a:rPr lang="en-US" smtClean="0"/>
              <a:t>‹#›</a:t>
            </a:fld>
            <a:endParaRPr lang="en-US"/>
          </a:p>
        </p:txBody>
      </p:sp>
    </p:spTree>
    <p:extLst>
      <p:ext uri="{BB962C8B-B14F-4D97-AF65-F5344CB8AC3E}">
        <p14:creationId xmlns:p14="http://schemas.microsoft.com/office/powerpoint/2010/main" val="11229266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91BA717-A483-405F-A94E-C491BA5ECEA2}" type="datetimeFigureOut">
              <a:rPr lang="en-US" smtClean="0"/>
              <a:t>1/6/2014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2842C42-146C-4248-B95D-775BAF61BA45}" type="slidenum">
              <a:rPr lang="en-US" smtClean="0"/>
              <a:t>‹#›</a:t>
            </a:fld>
            <a:endParaRPr lang="en-US"/>
          </a:p>
        </p:txBody>
      </p:sp>
    </p:spTree>
    <p:extLst>
      <p:ext uri="{BB962C8B-B14F-4D97-AF65-F5344CB8AC3E}">
        <p14:creationId xmlns:p14="http://schemas.microsoft.com/office/powerpoint/2010/main" val="3515061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91BA717-A483-405F-A94E-C491BA5ECEA2}" type="datetimeFigureOut">
              <a:rPr lang="en-US" smtClean="0"/>
              <a:t>1/6/2014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2842C42-146C-4248-B95D-775BAF61BA45}" type="slidenum">
              <a:rPr lang="en-US" smtClean="0"/>
              <a:t>‹#›</a:t>
            </a:fld>
            <a:endParaRPr lang="en-US"/>
          </a:p>
        </p:txBody>
      </p:sp>
    </p:spTree>
    <p:extLst>
      <p:ext uri="{BB962C8B-B14F-4D97-AF65-F5344CB8AC3E}">
        <p14:creationId xmlns:p14="http://schemas.microsoft.com/office/powerpoint/2010/main" val="6003524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91BA717-A483-405F-A94E-C491BA5ECEA2}" type="datetimeFigureOut">
              <a:rPr lang="en-US" smtClean="0"/>
              <a:t>1/6/2014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2842C42-146C-4248-B95D-775BAF61BA45}" type="slidenum">
              <a:rPr lang="en-US" smtClean="0"/>
              <a:t>‹#›</a:t>
            </a:fld>
            <a:endParaRPr lang="en-US"/>
          </a:p>
        </p:txBody>
      </p:sp>
    </p:spTree>
    <p:extLst>
      <p:ext uri="{BB962C8B-B14F-4D97-AF65-F5344CB8AC3E}">
        <p14:creationId xmlns:p14="http://schemas.microsoft.com/office/powerpoint/2010/main" val="9028783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91BA717-A483-405F-A94E-C491BA5ECEA2}" type="datetimeFigureOut">
              <a:rPr lang="en-US" smtClean="0"/>
              <a:t>1/6/2014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2842C42-146C-4248-B95D-775BAF61BA45}" type="slidenum">
              <a:rPr lang="en-US" smtClean="0"/>
              <a:t>‹#›</a:t>
            </a:fld>
            <a:endParaRPr lang="en-US"/>
          </a:p>
        </p:txBody>
      </p:sp>
    </p:spTree>
    <p:extLst>
      <p:ext uri="{BB962C8B-B14F-4D97-AF65-F5344CB8AC3E}">
        <p14:creationId xmlns:p14="http://schemas.microsoft.com/office/powerpoint/2010/main" val="37382218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91BA717-A483-405F-A94E-C491BA5ECEA2}" type="datetimeFigureOut">
              <a:rPr lang="en-US" smtClean="0"/>
              <a:t>1/6/2014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2842C42-146C-4248-B95D-775BAF61BA45}" type="slidenum">
              <a:rPr lang="en-US" smtClean="0"/>
              <a:t>‹#›</a:t>
            </a:fld>
            <a:endParaRPr lang="en-US"/>
          </a:p>
        </p:txBody>
      </p:sp>
    </p:spTree>
    <p:extLst>
      <p:ext uri="{BB962C8B-B14F-4D97-AF65-F5344CB8AC3E}">
        <p14:creationId xmlns:p14="http://schemas.microsoft.com/office/powerpoint/2010/main" val="6120762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91BA717-A483-405F-A94E-C491BA5ECEA2}" type="datetimeFigureOut">
              <a:rPr lang="en-US" smtClean="0"/>
              <a:t>1/6/2014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2842C42-146C-4248-B95D-775BAF61BA45}" type="slidenum">
              <a:rPr lang="en-US" smtClean="0"/>
              <a:t>‹#›</a:t>
            </a:fld>
            <a:endParaRPr lang="en-US"/>
          </a:p>
        </p:txBody>
      </p:sp>
    </p:spTree>
    <p:extLst>
      <p:ext uri="{BB962C8B-B14F-4D97-AF65-F5344CB8AC3E}">
        <p14:creationId xmlns:p14="http://schemas.microsoft.com/office/powerpoint/2010/main" val="27054325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altLang="en-US" dirty="0" smtClean="0"/>
              <a:t>National Historic Preservation Act</a:t>
            </a:r>
            <a:endParaRPr lang="en-US" dirty="0"/>
          </a:p>
        </p:txBody>
      </p:sp>
      <p:sp>
        <p:nvSpPr>
          <p:cNvPr id="3" name="Subtitle 2"/>
          <p:cNvSpPr>
            <a:spLocks noGrp="1"/>
          </p:cNvSpPr>
          <p:nvPr>
            <p:ph type="subTitle" idx="1"/>
          </p:nvPr>
        </p:nvSpPr>
        <p:spPr/>
        <p:txBody>
          <a:bodyPr/>
          <a:lstStyle/>
          <a:p>
            <a:r>
              <a:rPr lang="en-US" smtClean="0"/>
              <a:t>Presentation </a:t>
            </a:r>
            <a:r>
              <a:rPr lang="en-US" dirty="0" smtClean="0"/>
              <a:t>1</a:t>
            </a:r>
            <a:endParaRPr lang="en-US" dirty="0"/>
          </a:p>
        </p:txBody>
      </p:sp>
    </p:spTree>
    <p:extLst>
      <p:ext uri="{BB962C8B-B14F-4D97-AF65-F5344CB8AC3E}">
        <p14:creationId xmlns:p14="http://schemas.microsoft.com/office/powerpoint/2010/main" val="14512196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0" y="228600"/>
            <a:ext cx="9144000" cy="990600"/>
          </a:xfrm>
        </p:spPr>
        <p:txBody>
          <a:bodyPr/>
          <a:lstStyle/>
          <a:p>
            <a:pPr eaLnBrk="1" hangingPunct="1"/>
            <a:r>
              <a:rPr lang="en-US" altLang="en-US" sz="2800" dirty="0" smtClean="0"/>
              <a:t>National Historic Preservation Act of 1966 (as amended)</a:t>
            </a:r>
            <a:br>
              <a:rPr lang="en-US" altLang="en-US" sz="2800" dirty="0" smtClean="0"/>
            </a:br>
            <a:r>
              <a:rPr lang="en-US" altLang="en-US" sz="2800" dirty="0" smtClean="0"/>
              <a:t>16 USC 470 et seq.</a:t>
            </a:r>
          </a:p>
        </p:txBody>
      </p:sp>
      <p:sp>
        <p:nvSpPr>
          <p:cNvPr id="13315" name="Rectangle 3"/>
          <p:cNvSpPr>
            <a:spLocks noGrp="1" noChangeArrowheads="1"/>
          </p:cNvSpPr>
          <p:nvPr>
            <p:ph type="body" idx="1"/>
          </p:nvPr>
        </p:nvSpPr>
        <p:spPr>
          <a:xfrm>
            <a:off x="685800" y="1371600"/>
            <a:ext cx="7772400" cy="4876800"/>
          </a:xfrm>
        </p:spPr>
        <p:txBody>
          <a:bodyPr/>
          <a:lstStyle/>
          <a:p>
            <a:pPr marL="533400" indent="-533400" eaLnBrk="1" hangingPunct="1">
              <a:lnSpc>
                <a:spcPct val="90000"/>
              </a:lnSpc>
            </a:pPr>
            <a:r>
              <a:rPr lang="en-US" altLang="en-US" sz="2800" dirty="0" smtClean="0"/>
              <a:t>The most important historic preservation law in our country</a:t>
            </a:r>
          </a:p>
          <a:p>
            <a:pPr marL="533400" indent="-533400" eaLnBrk="1" hangingPunct="1">
              <a:lnSpc>
                <a:spcPct val="90000"/>
              </a:lnSpc>
            </a:pPr>
            <a:r>
              <a:rPr lang="en-US" altLang="en-US" sz="2800" dirty="0" smtClean="0"/>
              <a:t>Responsible for the largest amount of archaeological preservation work</a:t>
            </a:r>
          </a:p>
          <a:p>
            <a:pPr marL="533400" indent="-533400" eaLnBrk="1" hangingPunct="1">
              <a:lnSpc>
                <a:spcPct val="90000"/>
              </a:lnSpc>
            </a:pPr>
            <a:r>
              <a:rPr lang="en-US" altLang="en-US" sz="2800" dirty="0" smtClean="0"/>
              <a:t>Passed </a:t>
            </a:r>
            <a:r>
              <a:rPr lang="en-US" altLang="en-US" sz="2800" dirty="0" smtClean="0"/>
              <a:t>as a result of widespread destruction of 1960s urban renewal programs</a:t>
            </a:r>
          </a:p>
          <a:p>
            <a:pPr marL="533400" indent="-533400" eaLnBrk="1" hangingPunct="1">
              <a:lnSpc>
                <a:spcPct val="90000"/>
              </a:lnSpc>
            </a:pPr>
            <a:r>
              <a:rPr lang="en-US" altLang="en-US" sz="2800" dirty="0" smtClean="0"/>
              <a:t>Has many different provisions</a:t>
            </a:r>
          </a:p>
          <a:p>
            <a:pPr marL="533400" indent="-533400" eaLnBrk="1" hangingPunct="1">
              <a:lnSpc>
                <a:spcPct val="90000"/>
              </a:lnSpc>
            </a:pPr>
            <a:r>
              <a:rPr lang="en-US" altLang="en-US" sz="2800" dirty="0" smtClean="0"/>
              <a:t>Has been amended several times</a:t>
            </a:r>
          </a:p>
          <a:p>
            <a:pPr marL="914400" lvl="1" indent="-457200" eaLnBrk="1" hangingPunct="1">
              <a:lnSpc>
                <a:spcPct val="90000"/>
              </a:lnSpc>
            </a:pPr>
            <a:r>
              <a:rPr lang="en-US" altLang="en-US" sz="2400" dirty="0" smtClean="0"/>
              <a:t>Most recent major amendments </a:t>
            </a:r>
            <a:r>
              <a:rPr lang="en-US" altLang="en-US" sz="2400" dirty="0" smtClean="0"/>
              <a:t>1992</a:t>
            </a:r>
          </a:p>
          <a:p>
            <a:pPr marL="514350" indent="-457200" eaLnBrk="1" hangingPunct="1">
              <a:lnSpc>
                <a:spcPct val="90000"/>
              </a:lnSpc>
            </a:pPr>
            <a:r>
              <a:rPr lang="en-US" altLang="en-US" sz="2800" dirty="0" smtClean="0"/>
              <a:t>Section 106 drives most archaeological work in the United States</a:t>
            </a:r>
            <a:endParaRPr lang="en-US" altLang="en-US" sz="2800" dirty="0" smtClean="0"/>
          </a:p>
        </p:txBody>
      </p:sp>
    </p:spTree>
    <p:extLst>
      <p:ext uri="{BB962C8B-B14F-4D97-AF65-F5344CB8AC3E}">
        <p14:creationId xmlns:p14="http://schemas.microsoft.com/office/powerpoint/2010/main" val="26379185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685800" y="381000"/>
            <a:ext cx="7772400" cy="1143000"/>
          </a:xfrm>
        </p:spPr>
        <p:txBody>
          <a:bodyPr>
            <a:normAutofit fontScale="90000"/>
          </a:bodyPr>
          <a:lstStyle/>
          <a:p>
            <a:r>
              <a:rPr lang="en-US" altLang="en-US" dirty="0" smtClean="0"/>
              <a:t>It Expresses Our </a:t>
            </a:r>
            <a:r>
              <a:rPr lang="en-US" altLang="en-US" dirty="0" smtClean="0"/>
              <a:t>National Policy </a:t>
            </a:r>
            <a:br>
              <a:rPr lang="en-US" altLang="en-US" dirty="0" smtClean="0"/>
            </a:br>
            <a:r>
              <a:rPr lang="en-US" altLang="en-US" sz="3200" dirty="0" smtClean="0"/>
              <a:t>(from </a:t>
            </a:r>
            <a:r>
              <a:rPr lang="en-US" altLang="en-US" sz="3200" dirty="0" smtClean="0"/>
              <a:t>Preamble, NHPA</a:t>
            </a:r>
            <a:r>
              <a:rPr lang="en-US" altLang="en-US" sz="3200" dirty="0" smtClean="0"/>
              <a:t>)</a:t>
            </a:r>
            <a:endParaRPr lang="en-US" altLang="en-US" dirty="0" smtClean="0"/>
          </a:p>
        </p:txBody>
      </p:sp>
      <p:sp>
        <p:nvSpPr>
          <p:cNvPr id="3" name="Content Placeholder 2"/>
          <p:cNvSpPr>
            <a:spLocks noGrp="1"/>
          </p:cNvSpPr>
          <p:nvPr>
            <p:ph idx="1"/>
          </p:nvPr>
        </p:nvSpPr>
        <p:spPr>
          <a:xfrm>
            <a:off x="685800" y="1676400"/>
            <a:ext cx="7772400" cy="4876800"/>
          </a:xfrm>
        </p:spPr>
        <p:txBody>
          <a:bodyPr/>
          <a:lstStyle/>
          <a:p>
            <a:pPr>
              <a:buFontTx/>
              <a:buNone/>
              <a:defRPr/>
            </a:pPr>
            <a:r>
              <a:rPr lang="en-US" sz="2800" dirty="0" smtClean="0"/>
              <a:t>The Congress finds and declares that —</a:t>
            </a:r>
          </a:p>
          <a:p>
            <a:pPr lvl="1">
              <a:buFontTx/>
              <a:buNone/>
              <a:defRPr/>
            </a:pPr>
            <a:r>
              <a:rPr lang="en-US" sz="1800" dirty="0" smtClean="0">
                <a:ea typeface="+mn-ea"/>
                <a:cs typeface="+mn-cs"/>
              </a:rPr>
              <a:t>(1) the spirit and direction of the Nation are founded upon and reflected in its historic heritage;</a:t>
            </a:r>
          </a:p>
          <a:p>
            <a:pPr lvl="1">
              <a:buFontTx/>
              <a:buNone/>
              <a:defRPr/>
            </a:pPr>
            <a:r>
              <a:rPr lang="en-US" sz="1800" dirty="0" smtClean="0">
                <a:ea typeface="+mn-ea"/>
                <a:cs typeface="+mn-cs"/>
              </a:rPr>
              <a:t>(2) the historical and cultural foundations of the Nation should be preserved as a living part of our community life and development in order to give a sense of orientation to the American people;</a:t>
            </a:r>
          </a:p>
          <a:p>
            <a:pPr lvl="1">
              <a:buFontTx/>
              <a:buNone/>
              <a:defRPr/>
            </a:pPr>
            <a:r>
              <a:rPr lang="en-US" sz="1800" dirty="0" smtClean="0">
                <a:ea typeface="+mn-ea"/>
                <a:cs typeface="+mn-cs"/>
              </a:rPr>
              <a:t>(3) historic properties significant to the Nation's heritage are being lost or substantially altered, often inadvertently, with increasing frequency;</a:t>
            </a:r>
          </a:p>
          <a:p>
            <a:pPr lvl="1">
              <a:buFontTx/>
              <a:buNone/>
              <a:defRPr/>
            </a:pPr>
            <a:r>
              <a:rPr lang="en-US" sz="1800" dirty="0" smtClean="0">
                <a:ea typeface="+mn-ea"/>
                <a:cs typeface="+mn-cs"/>
              </a:rPr>
              <a:t>(4) the preservation of this irreplaceable heritage is in the public interest so that its vital legacy of cultural, educational, aesthetic, inspirational, economic, and energy benefits will be maintained and enriched for future generations of Americans;</a:t>
            </a:r>
            <a:endParaRPr lang="en-US" sz="1800" dirty="0"/>
          </a:p>
        </p:txBody>
      </p:sp>
    </p:spTree>
    <p:extLst>
      <p:ext uri="{BB962C8B-B14F-4D97-AF65-F5344CB8AC3E}">
        <p14:creationId xmlns:p14="http://schemas.microsoft.com/office/powerpoint/2010/main" val="17622367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762000" y="152400"/>
            <a:ext cx="7772400" cy="685800"/>
          </a:xfrm>
        </p:spPr>
        <p:txBody>
          <a:bodyPr>
            <a:normAutofit fontScale="90000"/>
          </a:bodyPr>
          <a:lstStyle/>
          <a:p>
            <a:pPr eaLnBrk="1" hangingPunct="1"/>
            <a:r>
              <a:rPr lang="en-US" altLang="en-US" smtClean="0"/>
              <a:t>NHPA</a:t>
            </a:r>
          </a:p>
        </p:txBody>
      </p:sp>
      <p:sp>
        <p:nvSpPr>
          <p:cNvPr id="14339" name="Rectangle 3"/>
          <p:cNvSpPr>
            <a:spLocks noGrp="1" noChangeArrowheads="1"/>
          </p:cNvSpPr>
          <p:nvPr>
            <p:ph type="body" idx="1"/>
          </p:nvPr>
        </p:nvSpPr>
        <p:spPr>
          <a:xfrm>
            <a:off x="685800" y="914400"/>
            <a:ext cx="7772400" cy="5181600"/>
          </a:xfrm>
        </p:spPr>
        <p:txBody>
          <a:bodyPr>
            <a:normAutofit lnSpcReduction="10000"/>
          </a:bodyPr>
          <a:lstStyle/>
          <a:p>
            <a:pPr eaLnBrk="1" hangingPunct="1">
              <a:lnSpc>
                <a:spcPct val="90000"/>
              </a:lnSpc>
            </a:pPr>
            <a:r>
              <a:rPr lang="en-US" altLang="en-US" sz="2400" smtClean="0"/>
              <a:t>Selected major provisions:</a:t>
            </a:r>
          </a:p>
          <a:p>
            <a:pPr lvl="1" eaLnBrk="1" hangingPunct="1">
              <a:lnSpc>
                <a:spcPct val="90000"/>
              </a:lnSpc>
            </a:pPr>
            <a:r>
              <a:rPr lang="en-US" altLang="en-US" sz="2000" smtClean="0"/>
              <a:t>Section 101</a:t>
            </a:r>
          </a:p>
          <a:p>
            <a:pPr lvl="2" eaLnBrk="1" hangingPunct="1">
              <a:lnSpc>
                <a:spcPct val="90000"/>
              </a:lnSpc>
            </a:pPr>
            <a:r>
              <a:rPr lang="en-US" altLang="en-US" sz="1800" smtClean="0"/>
              <a:t>Establishes National Register of Historic Places</a:t>
            </a:r>
          </a:p>
          <a:p>
            <a:pPr lvl="2" eaLnBrk="1" hangingPunct="1">
              <a:lnSpc>
                <a:spcPct val="90000"/>
              </a:lnSpc>
            </a:pPr>
            <a:r>
              <a:rPr lang="en-US" altLang="en-US" sz="1800" smtClean="0"/>
              <a:t>Calls for Sec’y of the Interior to issue regulations</a:t>
            </a:r>
          </a:p>
          <a:p>
            <a:pPr lvl="2" eaLnBrk="1" hangingPunct="1">
              <a:lnSpc>
                <a:spcPct val="90000"/>
              </a:lnSpc>
            </a:pPr>
            <a:r>
              <a:rPr lang="en-US" altLang="en-US" sz="1800" smtClean="0"/>
              <a:t>Establishes State Historic Preservation Programs</a:t>
            </a:r>
          </a:p>
          <a:p>
            <a:pPr lvl="2" eaLnBrk="1" hangingPunct="1">
              <a:lnSpc>
                <a:spcPct val="90000"/>
              </a:lnSpc>
            </a:pPr>
            <a:r>
              <a:rPr lang="en-US" altLang="en-US" sz="1800" smtClean="0"/>
              <a:t>Provides for Historic Preservation grants to states and tribes</a:t>
            </a:r>
          </a:p>
          <a:p>
            <a:pPr lvl="2" eaLnBrk="1" hangingPunct="1">
              <a:lnSpc>
                <a:spcPct val="90000"/>
              </a:lnSpc>
            </a:pPr>
            <a:r>
              <a:rPr lang="en-US" altLang="en-US" sz="1800" smtClean="0"/>
              <a:t>Provides for Certified Local Governments</a:t>
            </a:r>
          </a:p>
          <a:p>
            <a:pPr lvl="2" eaLnBrk="1" hangingPunct="1">
              <a:lnSpc>
                <a:spcPct val="90000"/>
              </a:lnSpc>
            </a:pPr>
            <a:r>
              <a:rPr lang="en-US" altLang="en-US" sz="1800" smtClean="0"/>
              <a:t>Establishes Tribal Historic Preservation Programs</a:t>
            </a:r>
          </a:p>
          <a:p>
            <a:pPr lvl="1" eaLnBrk="1" hangingPunct="1">
              <a:lnSpc>
                <a:spcPct val="90000"/>
              </a:lnSpc>
            </a:pPr>
            <a:r>
              <a:rPr lang="en-US" altLang="en-US" sz="2000" smtClean="0"/>
              <a:t>Section 106</a:t>
            </a:r>
          </a:p>
          <a:p>
            <a:pPr lvl="2" eaLnBrk="1" hangingPunct="1">
              <a:lnSpc>
                <a:spcPct val="90000"/>
              </a:lnSpc>
            </a:pPr>
            <a:r>
              <a:rPr lang="en-US" altLang="en-US" sz="1800" smtClean="0"/>
              <a:t>Requires federal agencies to take into account the effects of their undertakings on historic properties</a:t>
            </a:r>
          </a:p>
          <a:p>
            <a:pPr lvl="1" eaLnBrk="1" hangingPunct="1">
              <a:lnSpc>
                <a:spcPct val="90000"/>
              </a:lnSpc>
            </a:pPr>
            <a:r>
              <a:rPr lang="en-US" altLang="en-US" sz="2000" smtClean="0"/>
              <a:t>Section 110</a:t>
            </a:r>
          </a:p>
          <a:p>
            <a:pPr lvl="2" eaLnBrk="1" hangingPunct="1">
              <a:lnSpc>
                <a:spcPct val="90000"/>
              </a:lnSpc>
            </a:pPr>
            <a:r>
              <a:rPr lang="en-US" altLang="en-US" sz="1800" smtClean="0"/>
              <a:t>Requires federal agencies to establish a historic preservation program</a:t>
            </a:r>
          </a:p>
          <a:p>
            <a:pPr lvl="2" eaLnBrk="1" hangingPunct="1">
              <a:lnSpc>
                <a:spcPct val="90000"/>
              </a:lnSpc>
            </a:pPr>
            <a:r>
              <a:rPr lang="en-US" altLang="en-US" sz="1800" smtClean="0"/>
              <a:t>Requires federal agencies to appoint FPOs</a:t>
            </a:r>
          </a:p>
          <a:p>
            <a:pPr lvl="1" eaLnBrk="1" hangingPunct="1">
              <a:lnSpc>
                <a:spcPct val="90000"/>
              </a:lnSpc>
            </a:pPr>
            <a:r>
              <a:rPr lang="en-US" altLang="en-US" sz="2000" smtClean="0"/>
              <a:t>Section 112</a:t>
            </a:r>
          </a:p>
          <a:p>
            <a:pPr lvl="2" eaLnBrk="1" hangingPunct="1">
              <a:lnSpc>
                <a:spcPct val="90000"/>
              </a:lnSpc>
            </a:pPr>
            <a:r>
              <a:rPr lang="en-US" altLang="en-US" sz="1800" smtClean="0"/>
              <a:t>Professional standards</a:t>
            </a:r>
          </a:p>
          <a:p>
            <a:pPr lvl="2" eaLnBrk="1" hangingPunct="1">
              <a:lnSpc>
                <a:spcPct val="90000"/>
              </a:lnSpc>
            </a:pPr>
            <a:r>
              <a:rPr lang="en-US" altLang="en-US" sz="1800" smtClean="0"/>
              <a:t>Federal agencies to maintain records and databases</a:t>
            </a:r>
          </a:p>
        </p:txBody>
      </p:sp>
    </p:spTree>
    <p:extLst>
      <p:ext uri="{BB962C8B-B14F-4D97-AF65-F5344CB8AC3E}">
        <p14:creationId xmlns:p14="http://schemas.microsoft.com/office/powerpoint/2010/main" val="12519218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1026"/>
          <p:cNvSpPr>
            <a:spLocks noGrp="1" noChangeArrowheads="1"/>
          </p:cNvSpPr>
          <p:nvPr>
            <p:ph type="title"/>
          </p:nvPr>
        </p:nvSpPr>
        <p:spPr>
          <a:xfrm>
            <a:off x="685800" y="0"/>
            <a:ext cx="7772400" cy="609600"/>
          </a:xfrm>
        </p:spPr>
        <p:txBody>
          <a:bodyPr/>
          <a:lstStyle/>
          <a:p>
            <a:pPr eaLnBrk="1" hangingPunct="1"/>
            <a:r>
              <a:rPr lang="en-US" altLang="en-US" sz="3200" smtClean="0"/>
              <a:t>NHPA Selected Provisions (continued)</a:t>
            </a:r>
          </a:p>
        </p:txBody>
      </p:sp>
      <p:sp>
        <p:nvSpPr>
          <p:cNvPr id="15363" name="Rectangle 1027"/>
          <p:cNvSpPr>
            <a:spLocks noGrp="1" noChangeArrowheads="1"/>
          </p:cNvSpPr>
          <p:nvPr>
            <p:ph type="body" idx="1"/>
          </p:nvPr>
        </p:nvSpPr>
        <p:spPr>
          <a:xfrm>
            <a:off x="685800" y="990600"/>
            <a:ext cx="7772400" cy="5105400"/>
          </a:xfrm>
        </p:spPr>
        <p:txBody>
          <a:bodyPr/>
          <a:lstStyle/>
          <a:p>
            <a:pPr eaLnBrk="1" hangingPunct="1">
              <a:lnSpc>
                <a:spcPct val="90000"/>
              </a:lnSpc>
            </a:pPr>
            <a:r>
              <a:rPr lang="en-US" altLang="en-US" sz="2400" smtClean="0"/>
              <a:t>Title II</a:t>
            </a:r>
          </a:p>
          <a:p>
            <a:pPr lvl="1" eaLnBrk="1" hangingPunct="1">
              <a:lnSpc>
                <a:spcPct val="90000"/>
              </a:lnSpc>
            </a:pPr>
            <a:r>
              <a:rPr lang="en-US" altLang="en-US" sz="2000" smtClean="0"/>
              <a:t>Establish and organizes the Advisory Council on Historic Preservation as an independent federal agency</a:t>
            </a:r>
          </a:p>
          <a:p>
            <a:pPr eaLnBrk="1" hangingPunct="1">
              <a:lnSpc>
                <a:spcPct val="90000"/>
              </a:lnSpc>
            </a:pPr>
            <a:r>
              <a:rPr lang="en-US" altLang="en-US" sz="2400" smtClean="0"/>
              <a:t>Section 206</a:t>
            </a:r>
          </a:p>
          <a:p>
            <a:pPr lvl="1" eaLnBrk="1" hangingPunct="1">
              <a:lnSpc>
                <a:spcPct val="90000"/>
              </a:lnSpc>
            </a:pPr>
            <a:r>
              <a:rPr lang="en-US" altLang="en-US" sz="2000" smtClean="0"/>
              <a:t>Authorizes U.S. participation in International Centre for the Study of the Preservation and Restoration of Cultural Property</a:t>
            </a:r>
          </a:p>
          <a:p>
            <a:pPr eaLnBrk="1" hangingPunct="1">
              <a:lnSpc>
                <a:spcPct val="90000"/>
              </a:lnSpc>
            </a:pPr>
            <a:r>
              <a:rPr lang="en-US" altLang="en-US" sz="2400" smtClean="0"/>
              <a:t>Section 304</a:t>
            </a:r>
          </a:p>
          <a:p>
            <a:pPr lvl="1" eaLnBrk="1" hangingPunct="1">
              <a:lnSpc>
                <a:spcPct val="90000"/>
              </a:lnSpc>
            </a:pPr>
            <a:r>
              <a:rPr lang="en-US" altLang="en-US" sz="2000" smtClean="0"/>
              <a:t>Confidentiality of archaeological site locations, exemption from FOIA</a:t>
            </a:r>
          </a:p>
          <a:p>
            <a:pPr eaLnBrk="1" hangingPunct="1">
              <a:lnSpc>
                <a:spcPct val="90000"/>
              </a:lnSpc>
            </a:pPr>
            <a:r>
              <a:rPr lang="en-US" altLang="en-US" sz="2400" smtClean="0"/>
              <a:t>Section 401</a:t>
            </a:r>
          </a:p>
          <a:p>
            <a:pPr lvl="1" eaLnBrk="1" hangingPunct="1">
              <a:lnSpc>
                <a:spcPct val="90000"/>
              </a:lnSpc>
            </a:pPr>
            <a:r>
              <a:rPr lang="en-US" altLang="en-US" sz="2000" smtClean="0"/>
              <a:t>ICOMOS and World Heritage sites</a:t>
            </a:r>
          </a:p>
          <a:p>
            <a:pPr eaLnBrk="1" hangingPunct="1">
              <a:lnSpc>
                <a:spcPct val="90000"/>
              </a:lnSpc>
            </a:pPr>
            <a:r>
              <a:rPr lang="en-US" altLang="en-US" sz="2400" smtClean="0"/>
              <a:t>Title IV</a:t>
            </a:r>
          </a:p>
          <a:p>
            <a:pPr lvl="1" eaLnBrk="1" hangingPunct="1">
              <a:lnSpc>
                <a:spcPct val="90000"/>
              </a:lnSpc>
            </a:pPr>
            <a:r>
              <a:rPr lang="en-US" altLang="en-US" sz="2000" smtClean="0"/>
              <a:t>Establishes National Center for Preservation Technology and Training</a:t>
            </a:r>
          </a:p>
          <a:p>
            <a:pPr lvl="1" eaLnBrk="1" hangingPunct="1">
              <a:lnSpc>
                <a:spcPct val="90000"/>
              </a:lnSpc>
            </a:pPr>
            <a:endParaRPr lang="en-US" altLang="en-US" sz="2000" smtClean="0"/>
          </a:p>
        </p:txBody>
      </p:sp>
    </p:spTree>
    <p:extLst>
      <p:ext uri="{BB962C8B-B14F-4D97-AF65-F5344CB8AC3E}">
        <p14:creationId xmlns:p14="http://schemas.microsoft.com/office/powerpoint/2010/main" val="167829923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368</Words>
  <Application>Microsoft Office PowerPoint</Application>
  <PresentationFormat>On-screen Show (4:3)</PresentationFormat>
  <Paragraphs>44</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National Historic Preservation Act</vt:lpstr>
      <vt:lpstr>National Historic Preservation Act of 1966 (as amended) 16 USC 470 et seq.</vt:lpstr>
      <vt:lpstr>It Expresses Our National Policy  (from Preamble, NHPA)</vt:lpstr>
      <vt:lpstr>NHPA</vt:lpstr>
      <vt:lpstr>NHPA Selected Provisions (continued)</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National Historic Preservation Act</dc:title>
  <dc:creator>Clifford Brown</dc:creator>
  <cp:lastModifiedBy>Clifford Brown</cp:lastModifiedBy>
  <cp:revision>1</cp:revision>
  <dcterms:created xsi:type="dcterms:W3CDTF">2014-01-06T16:50:52Z</dcterms:created>
  <dcterms:modified xsi:type="dcterms:W3CDTF">2014-01-06T16:51:25Z</dcterms:modified>
</cp:coreProperties>
</file>