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57"/>
  </p:notesMasterIdLst>
  <p:handoutMasterIdLst>
    <p:handoutMasterId r:id="rId58"/>
  </p:handoutMasterIdLst>
  <p:sldIdLst>
    <p:sldId id="259" r:id="rId2"/>
    <p:sldId id="284" r:id="rId3"/>
    <p:sldId id="288" r:id="rId4"/>
    <p:sldId id="269" r:id="rId5"/>
    <p:sldId id="270" r:id="rId6"/>
    <p:sldId id="271" r:id="rId7"/>
    <p:sldId id="272" r:id="rId8"/>
    <p:sldId id="273" r:id="rId9"/>
    <p:sldId id="274" r:id="rId10"/>
    <p:sldId id="275" r:id="rId11"/>
    <p:sldId id="285" r:id="rId12"/>
    <p:sldId id="277" r:id="rId13"/>
    <p:sldId id="287" r:id="rId14"/>
    <p:sldId id="309" r:id="rId15"/>
    <p:sldId id="310" r:id="rId16"/>
    <p:sldId id="311" r:id="rId17"/>
    <p:sldId id="312" r:id="rId18"/>
    <p:sldId id="313" r:id="rId19"/>
    <p:sldId id="314" r:id="rId20"/>
    <p:sldId id="315" r:id="rId21"/>
    <p:sldId id="316" r:id="rId22"/>
    <p:sldId id="317" r:id="rId23"/>
    <p:sldId id="318" r:id="rId24"/>
    <p:sldId id="319" r:id="rId25"/>
    <p:sldId id="320" r:id="rId26"/>
    <p:sldId id="321" r:id="rId27"/>
    <p:sldId id="322" r:id="rId28"/>
    <p:sldId id="323" r:id="rId29"/>
    <p:sldId id="324" r:id="rId30"/>
    <p:sldId id="325" r:id="rId31"/>
    <p:sldId id="326" r:id="rId32"/>
    <p:sldId id="290" r:id="rId33"/>
    <p:sldId id="297" r:id="rId34"/>
    <p:sldId id="298" r:id="rId35"/>
    <p:sldId id="299" r:id="rId36"/>
    <p:sldId id="300" r:id="rId37"/>
    <p:sldId id="301" r:id="rId38"/>
    <p:sldId id="302" r:id="rId39"/>
    <p:sldId id="303" r:id="rId40"/>
    <p:sldId id="305" r:id="rId41"/>
    <p:sldId id="306" r:id="rId42"/>
    <p:sldId id="307" r:id="rId43"/>
    <p:sldId id="291" r:id="rId44"/>
    <p:sldId id="278" r:id="rId45"/>
    <p:sldId id="279" r:id="rId46"/>
    <p:sldId id="280" r:id="rId47"/>
    <p:sldId id="286" r:id="rId48"/>
    <p:sldId id="264" r:id="rId49"/>
    <p:sldId id="261" r:id="rId50"/>
    <p:sldId id="282" r:id="rId51"/>
    <p:sldId id="283" r:id="rId52"/>
    <p:sldId id="265" r:id="rId53"/>
    <p:sldId id="281" r:id="rId54"/>
    <p:sldId id="308" r:id="rId55"/>
    <p:sldId id="293"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91" d="100"/>
          <a:sy n="91" d="100"/>
        </p:scale>
        <p:origin x="63" y="654"/>
      </p:cViewPr>
      <p:guideLst/>
    </p:cSldViewPr>
  </p:slideViewPr>
  <p:notesTextViewPr>
    <p:cViewPr>
      <p:scale>
        <a:sx n="1" d="1"/>
        <a:sy n="1" d="1"/>
      </p:scale>
      <p:origin x="0" y="0"/>
    </p:cViewPr>
  </p:notesTextViewPr>
  <p:notesViewPr>
    <p:cSldViewPr snapToGrid="0" showGuides="1">
      <p:cViewPr varScale="1">
        <p:scale>
          <a:sx n="76" d="100"/>
          <a:sy n="76" d="100"/>
        </p:scale>
        <p:origin x="272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FABAFA-9D90-4B6C-95A1-503043E46FAB}" type="datetimeFigureOut">
              <a:rPr lang="en-US" smtClean="0"/>
              <a:t>10/24/2022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CC7757-6264-420F-9201-02E9A21CB7A0}" type="slidenum">
              <a:rPr lang="en-US" smtClean="0"/>
              <a:t>‹#›</a:t>
            </a:fld>
            <a:endParaRPr lang="en-US"/>
          </a:p>
        </p:txBody>
      </p:sp>
    </p:spTree>
    <p:extLst>
      <p:ext uri="{BB962C8B-B14F-4D97-AF65-F5344CB8AC3E}">
        <p14:creationId xmlns:p14="http://schemas.microsoft.com/office/powerpoint/2010/main" val="285429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15EB1F-8DE4-48C3-A804-A05846A4049F}" type="datetimeFigureOut">
              <a:rPr lang="en-US" smtClean="0"/>
              <a:t>10/24/2022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D115C9-E24C-4512-AA8B-319BB49F77B5}" type="slidenum">
              <a:rPr lang="en-US" smtClean="0"/>
              <a:t>‹#›</a:t>
            </a:fld>
            <a:endParaRPr lang="en-US"/>
          </a:p>
        </p:txBody>
      </p:sp>
    </p:spTree>
    <p:extLst>
      <p:ext uri="{BB962C8B-B14F-4D97-AF65-F5344CB8AC3E}">
        <p14:creationId xmlns:p14="http://schemas.microsoft.com/office/powerpoint/2010/main" val="21256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D115C9-E24C-4512-AA8B-319BB49F77B5}" type="slidenum">
              <a:rPr lang="en-US" smtClean="0"/>
              <a:t>1</a:t>
            </a:fld>
            <a:endParaRPr lang="en-US"/>
          </a:p>
        </p:txBody>
      </p:sp>
    </p:spTree>
    <p:extLst>
      <p:ext uri="{BB962C8B-B14F-4D97-AF65-F5344CB8AC3E}">
        <p14:creationId xmlns:p14="http://schemas.microsoft.com/office/powerpoint/2010/main" val="921518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E172AFA8-ED88-4DB6-BD68-0A4D0F273808}" type="slidenum">
              <a:rPr lang="en-US" smtClean="0"/>
              <a:t>33</a:t>
            </a:fld>
            <a:endParaRPr lang="en-US"/>
          </a:p>
        </p:txBody>
      </p:sp>
    </p:spTree>
    <p:extLst>
      <p:ext uri="{BB962C8B-B14F-4D97-AF65-F5344CB8AC3E}">
        <p14:creationId xmlns:p14="http://schemas.microsoft.com/office/powerpoint/2010/main" val="347989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E172AFA8-ED88-4DB6-BD68-0A4D0F273808}" type="slidenum">
              <a:rPr lang="en-US" smtClean="0"/>
              <a:t>34</a:t>
            </a:fld>
            <a:endParaRPr lang="en-US"/>
          </a:p>
        </p:txBody>
      </p:sp>
    </p:spTree>
    <p:extLst>
      <p:ext uri="{BB962C8B-B14F-4D97-AF65-F5344CB8AC3E}">
        <p14:creationId xmlns:p14="http://schemas.microsoft.com/office/powerpoint/2010/main" val="1465169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E172AFA8-ED88-4DB6-BD68-0A4D0F273808}" type="slidenum">
              <a:rPr lang="en-US" smtClean="0"/>
              <a:t>35</a:t>
            </a:fld>
            <a:endParaRPr lang="en-US"/>
          </a:p>
        </p:txBody>
      </p:sp>
    </p:spTree>
    <p:extLst>
      <p:ext uri="{BB962C8B-B14F-4D97-AF65-F5344CB8AC3E}">
        <p14:creationId xmlns:p14="http://schemas.microsoft.com/office/powerpoint/2010/main" val="39523867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srcRect t="33333"/>
          <a:stretch>
            <a:fillRect/>
          </a:stretch>
        </p:blipFill>
        <p:spPr>
          <a:xfrm>
            <a:off x="0" y="0"/>
            <a:ext cx="12192000" cy="4572000"/>
          </a:xfrm>
          <a:prstGeom prst="rect">
            <a:avLst/>
          </a:prstGeom>
        </p:spPr>
      </p:pic>
      <p:sp>
        <p:nvSpPr>
          <p:cNvPr id="2" name="Title 1"/>
          <p:cNvSpPr>
            <a:spLocks noGrp="1"/>
          </p:cNvSpPr>
          <p:nvPr>
            <p:ph type="ctrTitle"/>
          </p:nvPr>
        </p:nvSpPr>
        <p:spPr>
          <a:xfrm>
            <a:off x="914400" y="2007889"/>
            <a:ext cx="10363200" cy="1470025"/>
          </a:xfrm>
        </p:spPr>
        <p:txBody>
          <a:bodyPr/>
          <a:lstStyle>
            <a:lvl1pPr algn="ctr">
              <a:defRPr sz="4400" b="1" baseline="0">
                <a:solidFill>
                  <a:schemeClr val="tx2">
                    <a:lumMod val="50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1625600" y="3886200"/>
            <a:ext cx="8534400" cy="1752600"/>
          </a:xfrm>
        </p:spPr>
        <p:txBody>
          <a:bodyPr>
            <a:normAutofit/>
          </a:bodyPr>
          <a:lstStyle>
            <a:lvl1pPr marL="0" indent="0" algn="ctr">
              <a:buNone/>
              <a:defRPr sz="2800" baseline="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E5E0A0C-FFF2-4105-9F07-796FCC3D8DE3}" type="datetime1">
              <a:rPr lang="en-US" smtClean="0"/>
              <a:t>10/24/2022</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18435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4A5D68D4-D432-4190-8060-492B59F98A87}" type="datetime1">
              <a:rPr lang="en-US" smtClean="0"/>
              <a:t>10/24/2022</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42967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5AF4EF83-7D73-495D-9915-41737B990DFC}" type="datetime1">
              <a:rPr lang="en-US" smtClean="0"/>
              <a:t>10/24/2022</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7053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lvl1pPr>
              <a:defRPr>
                <a:solidFill>
                  <a:schemeClr val="tx2">
                    <a:lumMod val="50000"/>
                  </a:schemeClr>
                </a:solidFill>
                <a:effectLst/>
              </a:defRPr>
            </a:lvl1pPr>
          </a:lstStyle>
          <a:p>
            <a:r>
              <a:rPr lang="en-US"/>
              <a:t>Click to edit Master title style</a:t>
            </a:r>
            <a:endParaRPr lang="en-US" dirty="0"/>
          </a:p>
        </p:txBody>
      </p:sp>
      <p:sp>
        <p:nvSpPr>
          <p:cNvPr id="8" name="Content Placeholder 7"/>
          <p:cNvSpPr>
            <a:spLocks noGrp="1"/>
          </p:cNvSpPr>
          <p:nvPr>
            <p:ph sz="quarter" idx="13" hasCustomPrompt="1"/>
          </p:nvPr>
        </p:nvSpPr>
        <p:spPr>
          <a:xfrm>
            <a:off x="812800" y="1600200"/>
            <a:ext cx="10566400" cy="4114800"/>
          </a:xfrm>
        </p:spPr>
        <p:txBody>
          <a:bodyPr/>
          <a:lstStyle>
            <a:lvl1pPr>
              <a:buClr>
                <a:schemeClr val="tx2">
                  <a:lumMod val="50000"/>
                </a:schemeClr>
              </a:buClr>
              <a:defRPr>
                <a:solidFill>
                  <a:schemeClr val="tx2">
                    <a:lumMod val="50000"/>
                  </a:schemeClr>
                </a:solidFill>
              </a:defRPr>
            </a:lvl1pPr>
            <a:lvl2pPr>
              <a:buClr>
                <a:schemeClr val="tx2">
                  <a:lumMod val="50000"/>
                </a:schemeClr>
              </a:buClr>
              <a:defRPr>
                <a:solidFill>
                  <a:schemeClr val="tx2">
                    <a:lumMod val="50000"/>
                  </a:schemeClr>
                </a:solidFill>
              </a:defRPr>
            </a:lvl2pPr>
            <a:lvl3pPr>
              <a:buClr>
                <a:schemeClr val="tx2">
                  <a:lumMod val="50000"/>
                </a:schemeClr>
              </a:buClr>
              <a:defRPr>
                <a:solidFill>
                  <a:schemeClr val="tx2">
                    <a:lumMod val="50000"/>
                  </a:schemeClr>
                </a:solidFill>
              </a:defRPr>
            </a:lvl3pPr>
            <a:lvl4pPr>
              <a:buClr>
                <a:schemeClr val="tx2">
                  <a:lumMod val="50000"/>
                </a:schemeClr>
              </a:buClr>
              <a:defRPr>
                <a:solidFill>
                  <a:schemeClr val="tx2">
                    <a:lumMod val="50000"/>
                  </a:schemeClr>
                </a:solidFill>
              </a:defRPr>
            </a:lvl4pPr>
            <a:lvl5pPr>
              <a:buClr>
                <a:schemeClr val="tx2">
                  <a:lumMod val="50000"/>
                </a:schemeClr>
              </a:buClr>
              <a:defRPr>
                <a:solidFill>
                  <a:schemeClr val="tx2">
                    <a:lumMod val="50000"/>
                  </a:schemeClr>
                </a:solidFill>
              </a:defRPr>
            </a:lvl5pPr>
            <a:lvl6pPr>
              <a:buClr>
                <a:schemeClr val="tx2">
                  <a:lumMod val="50000"/>
                </a:schemeClr>
              </a:buClr>
              <a:defRPr>
                <a:solidFill>
                  <a:schemeClr val="tx2">
                    <a:lumMod val="50000"/>
                  </a:schemeClr>
                </a:solidFill>
              </a:defRPr>
            </a:lvl6pPr>
            <a:lvl7pPr>
              <a:buClr>
                <a:schemeClr val="tx2">
                  <a:lumMod val="50000"/>
                </a:schemeClr>
              </a:buClr>
              <a:defRPr>
                <a:solidFill>
                  <a:schemeClr val="tx2">
                    <a:lumMod val="50000"/>
                  </a:schemeClr>
                </a:solidFill>
              </a:defRPr>
            </a:lvl7pPr>
            <a:lvl8pPr>
              <a:buClr>
                <a:schemeClr val="tx2">
                  <a:lumMod val="50000"/>
                </a:schemeClr>
              </a:buClr>
              <a:defRPr>
                <a:solidFill>
                  <a:schemeClr val="tx2">
                    <a:lumMod val="50000"/>
                  </a:schemeClr>
                </a:solidFill>
              </a:defRPr>
            </a:lvl8pPr>
            <a:lvl9pPr>
              <a:buClr>
                <a:schemeClr val="tx2">
                  <a:lumMod val="50000"/>
                </a:schemeClr>
              </a:buClr>
              <a:defRPr>
                <a:solidFill>
                  <a:schemeClr val="tx2">
                    <a:lumMod val="50000"/>
                  </a:schemeClr>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73DF2905-D7E2-4171-961B-8EB802C66F9A}" type="datetime1">
              <a:rPr lang="en-US" smtClean="0"/>
              <a:t>10/24/2022</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766596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1" y="4962526"/>
            <a:ext cx="10513484" cy="1362075"/>
          </a:xfrm>
        </p:spPr>
        <p:txBody>
          <a:bodyPr anchor="t"/>
          <a:lstStyle>
            <a:lvl1pPr algn="l">
              <a:defRPr sz="4000" b="1" i="0" cap="all" baseline="0"/>
            </a:lvl1pPr>
          </a:lstStyle>
          <a:p>
            <a:r>
              <a:rPr lang="en-US"/>
              <a:t>Click to edit Master title style</a:t>
            </a:r>
            <a:endParaRPr lang="en-US" dirty="0"/>
          </a:p>
        </p:txBody>
      </p:sp>
      <p:sp>
        <p:nvSpPr>
          <p:cNvPr id="3" name="Text Placeholder 2"/>
          <p:cNvSpPr>
            <a:spLocks noGrp="1"/>
          </p:cNvSpPr>
          <p:nvPr>
            <p:ph type="body" idx="1"/>
          </p:nvPr>
        </p:nvSpPr>
        <p:spPr>
          <a:xfrm>
            <a:off x="812801" y="3462339"/>
            <a:ext cx="10513484" cy="1500187"/>
          </a:xfrm>
        </p:spPr>
        <p:txBody>
          <a:bodyPr anchor="b">
            <a:normAutofit/>
          </a:bodyPr>
          <a:lstStyle>
            <a:lvl1pPr marL="0" indent="0">
              <a:buNone/>
              <a:defRPr sz="2800" baseline="0">
                <a:solidFill>
                  <a:schemeClr val="tx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82C1B47C-16BC-4A9F-9E6E-9D1F33DC8ABD}" type="datetime1">
              <a:rPr lang="en-US" smtClean="0"/>
              <a:t>10/24/2022</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28657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lvl1pPr>
              <a:defRPr>
                <a:solidFill>
                  <a:schemeClr val="tx2">
                    <a:lumMod val="50000"/>
                  </a:schemeClr>
                </a:solidFill>
                <a:effectLst/>
              </a:defRPr>
            </a:lvl1pPr>
          </a:lstStyle>
          <a:p>
            <a:r>
              <a:rPr lang="en-US"/>
              <a:t>Click to edit Master title style</a:t>
            </a:r>
            <a:endParaRPr lang="en-US" dirty="0"/>
          </a:p>
        </p:txBody>
      </p:sp>
      <p:sp>
        <p:nvSpPr>
          <p:cNvPr id="11" name="Content Placeholder 10"/>
          <p:cNvSpPr>
            <a:spLocks noGrp="1"/>
          </p:cNvSpPr>
          <p:nvPr>
            <p:ph sz="quarter" idx="13" hasCustomPrompt="1"/>
          </p:nvPr>
        </p:nvSpPr>
        <p:spPr>
          <a:xfrm>
            <a:off x="812800" y="1600200"/>
            <a:ext cx="4978400" cy="4114800"/>
          </a:xfrm>
        </p:spPr>
        <p:txBody>
          <a:bodyPr/>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vl6pPr>
              <a:buClr>
                <a:schemeClr val="tx2">
                  <a:lumMod val="50000"/>
                </a:schemeClr>
              </a:buClr>
              <a:buFont typeface="Arial" pitchFamily="34" charset="0"/>
              <a:buChar char="•"/>
              <a:defRPr/>
            </a:lvl6pPr>
            <a:lvl7pPr>
              <a:buClr>
                <a:schemeClr val="tx2">
                  <a:lumMod val="50000"/>
                </a:schemeClr>
              </a:buClr>
              <a:buFont typeface="Arial" pitchFamily="34" charset="0"/>
              <a:buChar char="•"/>
              <a:defRPr/>
            </a:lvl7pPr>
            <a:lvl8pPr>
              <a:buClr>
                <a:schemeClr val="tx2">
                  <a:lumMod val="50000"/>
                </a:schemeClr>
              </a:buClr>
              <a:buFont typeface="Arial" pitchFamily="34" charset="0"/>
              <a:buChar char="•"/>
              <a:defRPr/>
            </a:lvl8pPr>
            <a:lvl9pPr>
              <a:buClr>
                <a:schemeClr val="tx2">
                  <a:lumMod val="50000"/>
                </a:schemeClr>
              </a:buCl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4" hasCustomPrompt="1"/>
          </p:nvPr>
        </p:nvSpPr>
        <p:spPr>
          <a:xfrm>
            <a:off x="6400800" y="1600200"/>
            <a:ext cx="4978400" cy="4114800"/>
          </a:xfrm>
        </p:spPr>
        <p:txBody>
          <a:bodyPr/>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vl6pPr>
              <a:buClr>
                <a:schemeClr val="tx2">
                  <a:lumMod val="50000"/>
                </a:schemeClr>
              </a:buClr>
              <a:defRPr/>
            </a:lvl6pPr>
            <a:lvl7pPr>
              <a:buClr>
                <a:schemeClr val="tx2">
                  <a:lumMod val="50000"/>
                </a:schemeClr>
              </a:buClr>
              <a:defRPr/>
            </a:lvl7pPr>
            <a:lvl8pPr>
              <a:buClr>
                <a:schemeClr val="tx2">
                  <a:lumMod val="50000"/>
                </a:schemeClr>
              </a:buClr>
              <a:defRPr/>
            </a:lvl8pPr>
            <a:lvl9pPr>
              <a:buClr>
                <a:schemeClr val="tx2">
                  <a:lumMod val="50000"/>
                </a:schemeClr>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0C073DF2-DD31-447B-89F4-CEF82A94D7A7}" type="datetime1">
              <a:rPr lang="en-US" smtClean="0"/>
              <a:t>10/24/2022</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771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2800" y="1600200"/>
            <a:ext cx="4978400" cy="574675"/>
          </a:xfrm>
        </p:spPr>
        <p:txBody>
          <a:bodyPr anchor="b">
            <a:noAutofit/>
          </a:bodyPr>
          <a:lstStyle>
            <a:lvl1pPr marL="0" indent="0">
              <a:buNone/>
              <a:defRPr sz="2400" b="0" i="0"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812800" y="2209800"/>
            <a:ext cx="4978400" cy="3505200"/>
          </a:xfrm>
        </p:spPr>
        <p:txBody>
          <a:bodyPr/>
          <a:lstStyle>
            <a:lvl1pPr>
              <a:buClr>
                <a:schemeClr val="tx2">
                  <a:lumMod val="50000"/>
                </a:schemeClr>
              </a:buClr>
              <a:defRPr sz="1800"/>
            </a:lvl1pPr>
            <a:lvl2pPr>
              <a:buClr>
                <a:schemeClr val="tx2">
                  <a:lumMod val="50000"/>
                </a:schemeClr>
              </a:buClr>
              <a:defRPr sz="1800"/>
            </a:lvl2pPr>
            <a:lvl3pPr>
              <a:buClr>
                <a:schemeClr val="tx2">
                  <a:lumMod val="50000"/>
                </a:schemeClr>
              </a:buClr>
              <a:defRPr sz="1800"/>
            </a:lvl3pPr>
            <a:lvl4pPr>
              <a:buClr>
                <a:schemeClr val="tx2">
                  <a:lumMod val="50000"/>
                </a:schemeClr>
              </a:buClr>
              <a:defRPr sz="1800"/>
            </a:lvl4pPr>
            <a:lvl5pPr>
              <a:buClr>
                <a:schemeClr val="tx2">
                  <a:lumMod val="50000"/>
                </a:schemeClr>
              </a:buCl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1600200"/>
            <a:ext cx="4978400" cy="574675"/>
          </a:xfrm>
        </p:spPr>
        <p:txBody>
          <a:bodyPr anchor="b">
            <a:noAutofit/>
          </a:bodyPr>
          <a:lstStyle>
            <a:lvl1pPr marL="0" indent="0">
              <a:buNone/>
              <a:defRPr sz="2400" b="0" i="0"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12"/>
          <p:cNvSpPr>
            <a:spLocks noGrp="1"/>
          </p:cNvSpPr>
          <p:nvPr>
            <p:ph sz="quarter" idx="14"/>
          </p:nvPr>
        </p:nvSpPr>
        <p:spPr>
          <a:xfrm>
            <a:off x="6400800" y="2209800"/>
            <a:ext cx="4978400" cy="3505200"/>
          </a:xfrm>
        </p:spPr>
        <p:txBody>
          <a:bodyPr/>
          <a:lstStyle>
            <a:lvl1pPr>
              <a:buClr>
                <a:schemeClr val="tx2">
                  <a:lumMod val="50000"/>
                </a:schemeClr>
              </a:buClr>
              <a:defRPr sz="1800"/>
            </a:lvl1pPr>
            <a:lvl2pPr>
              <a:buClr>
                <a:schemeClr val="tx2">
                  <a:lumMod val="50000"/>
                </a:schemeClr>
              </a:buClr>
              <a:defRPr sz="1800"/>
            </a:lvl2pPr>
            <a:lvl3pPr>
              <a:buClr>
                <a:schemeClr val="tx2">
                  <a:lumMod val="50000"/>
                </a:schemeClr>
              </a:buClr>
              <a:defRPr sz="1800"/>
            </a:lvl3pPr>
            <a:lvl4pPr>
              <a:buClr>
                <a:schemeClr val="tx2">
                  <a:lumMod val="50000"/>
                </a:schemeClr>
              </a:buClr>
              <a:defRPr sz="1800"/>
            </a:lvl4pPr>
            <a:lvl5pPr>
              <a:buClr>
                <a:schemeClr val="tx2">
                  <a:lumMod val="50000"/>
                </a:schemeClr>
              </a:buCl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a:t>Add a footer</a:t>
            </a:r>
          </a:p>
        </p:txBody>
      </p:sp>
      <p:sp>
        <p:nvSpPr>
          <p:cNvPr id="7" name="Date Placeholder 6"/>
          <p:cNvSpPr>
            <a:spLocks noGrp="1"/>
          </p:cNvSpPr>
          <p:nvPr>
            <p:ph type="dt" sz="half" idx="10"/>
          </p:nvPr>
        </p:nvSpPr>
        <p:spPr/>
        <p:txBody>
          <a:bodyPr/>
          <a:lstStyle/>
          <a:p>
            <a:fld id="{1551BB0C-CFA8-4A1F-9AAE-D6B32E8256E7}" type="datetime1">
              <a:rPr lang="en-US" smtClean="0"/>
              <a:t>10/24/2022</a:t>
            </a:fld>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55974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Add a footer</a:t>
            </a:r>
          </a:p>
        </p:txBody>
      </p:sp>
      <p:sp>
        <p:nvSpPr>
          <p:cNvPr id="3" name="Date Placeholder 2"/>
          <p:cNvSpPr>
            <a:spLocks noGrp="1"/>
          </p:cNvSpPr>
          <p:nvPr>
            <p:ph type="dt" sz="half" idx="10"/>
          </p:nvPr>
        </p:nvSpPr>
        <p:spPr/>
        <p:txBody>
          <a:bodyPr/>
          <a:lstStyle/>
          <a:p>
            <a:fld id="{2752348D-B72F-4FC3-A127-851C5E7B3A9E}" type="datetime1">
              <a:rPr lang="en-US" smtClean="0"/>
              <a:t>10/24/2022</a:t>
            </a:fld>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86630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Add a footer</a:t>
            </a:r>
          </a:p>
        </p:txBody>
      </p:sp>
      <p:sp>
        <p:nvSpPr>
          <p:cNvPr id="2" name="Date Placeholder 1"/>
          <p:cNvSpPr>
            <a:spLocks noGrp="1"/>
          </p:cNvSpPr>
          <p:nvPr>
            <p:ph type="dt" sz="half" idx="10"/>
          </p:nvPr>
        </p:nvSpPr>
        <p:spPr/>
        <p:txBody>
          <a:bodyPr/>
          <a:lstStyle/>
          <a:p>
            <a:fld id="{D666EB1B-704A-4D5E-8D5F-456104532486}" type="datetime1">
              <a:rPr lang="en-US" smtClean="0"/>
              <a:t>10/24/2022</a:t>
            </a:fld>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48043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6864" y="1447800"/>
            <a:ext cx="3962400" cy="1097280"/>
          </a:xfrm>
        </p:spPr>
        <p:txBody>
          <a:bodyPr anchor="b"/>
          <a:lstStyle>
            <a:lvl1pPr algn="l">
              <a:defRPr sz="2600" b="1" i="0" cap="none" baseline="0">
                <a:solidFill>
                  <a:schemeClr val="tx2">
                    <a:lumMod val="50000"/>
                  </a:schemeClr>
                </a:solidFill>
              </a:defRPr>
            </a:lvl1pPr>
          </a:lstStyle>
          <a:p>
            <a:r>
              <a:rPr lang="en-US"/>
              <a:t>Click to edit Master title style</a:t>
            </a:r>
            <a:endParaRPr lang="en-US" dirty="0"/>
          </a:p>
        </p:txBody>
      </p:sp>
      <p:sp>
        <p:nvSpPr>
          <p:cNvPr id="9" name="Content Placeholder 8"/>
          <p:cNvSpPr>
            <a:spLocks noGrp="1"/>
          </p:cNvSpPr>
          <p:nvPr>
            <p:ph sz="quarter" idx="13"/>
          </p:nvPr>
        </p:nvSpPr>
        <p:spPr>
          <a:xfrm>
            <a:off x="5283200" y="1447800"/>
            <a:ext cx="6197600" cy="4267200"/>
          </a:xfrm>
        </p:spPr>
        <p:txBody>
          <a:bodyPr/>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6864" y="2547892"/>
            <a:ext cx="3962400" cy="3167109"/>
          </a:xfrm>
        </p:spPr>
        <p:txBody>
          <a:bodyPr tIns="9144">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D96AFBEB-CD4D-45C5-9851-D1FF1EB5AB85}" type="datetime1">
              <a:rPr lang="en-US" smtClean="0"/>
              <a:t>10/24/2022</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77180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1447800"/>
            <a:ext cx="3962400" cy="1097280"/>
          </a:xfrm>
        </p:spPr>
        <p:txBody>
          <a:bodyPr anchor="b"/>
          <a:lstStyle>
            <a:lvl1pPr algn="l">
              <a:defRPr sz="2600" b="1" i="0" cap="none" baseline="0">
                <a:solidFill>
                  <a:schemeClr val="tx2">
                    <a:lumMod val="50000"/>
                  </a:schemeClr>
                </a:solidFill>
              </a:defRPr>
            </a:lvl1pPr>
          </a:lstStyle>
          <a:p>
            <a:r>
              <a:rPr lang="en-US"/>
              <a:t>Click to edit Master title style</a:t>
            </a:r>
            <a:endParaRPr lang="en-US" dirty="0"/>
          </a:p>
        </p:txBody>
      </p:sp>
      <p:sp>
        <p:nvSpPr>
          <p:cNvPr id="10" name="Picture Placeholder 9" descr="An empty placeholder to add an image. Click on the placeholder and select the image that you wish to add"/>
          <p:cNvSpPr>
            <a:spLocks noGrp="1"/>
          </p:cNvSpPr>
          <p:nvPr>
            <p:ph type="pic" sz="quarter" idx="13"/>
          </p:nvPr>
        </p:nvSpPr>
        <p:spPr>
          <a:xfrm>
            <a:off x="6301232" y="1539240"/>
            <a:ext cx="4431538" cy="3272790"/>
          </a:xfrm>
        </p:spPr>
        <p:txBody>
          <a:bodyPr/>
          <a:lstStyle>
            <a:lvl1pPr marL="0" indent="0">
              <a:buNone/>
              <a:defRPr/>
            </a:lvl1pPr>
          </a:lstStyle>
          <a:p>
            <a:r>
              <a:rPr lang="en-US"/>
              <a:t>Click icon to add picture</a:t>
            </a:r>
            <a:endParaRPr lang="en-US" dirty="0"/>
          </a:p>
        </p:txBody>
      </p:sp>
      <p:sp>
        <p:nvSpPr>
          <p:cNvPr id="4" name="Text Placeholder 3"/>
          <p:cNvSpPr>
            <a:spLocks noGrp="1"/>
          </p:cNvSpPr>
          <p:nvPr>
            <p:ph type="body" sz="half" idx="2"/>
          </p:nvPr>
        </p:nvSpPr>
        <p:spPr>
          <a:xfrm>
            <a:off x="812800" y="2547891"/>
            <a:ext cx="3962400" cy="2405109"/>
          </a:xfrm>
        </p:spPr>
        <p:txBody>
          <a:bodyPr tIns="9144">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B285B7EB-0ACD-4247-AA3F-1B0B49109B84}" type="datetime1">
              <a:rPr lang="en-US" smtClean="0"/>
              <a:t>10/24/2022</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6283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cstate="email">
            <a:duotone>
              <a:schemeClr val="accent1">
                <a:shade val="45000"/>
                <a:satMod val="135000"/>
              </a:schemeClr>
              <a:prstClr val="white"/>
            </a:duotone>
            <a:extLst>
              <a:ext uri="{BEBA8EAE-BF5A-486C-A8C5-ECC9F3942E4B}">
                <a14:imgProps xmlns:a14="http://schemas.microsoft.com/office/drawing/2010/main">
                  <a14:imgLayer r:embed="rId14">
                    <a14:imgEffect>
                      <a14:sharpenSoften amount="-50000"/>
                    </a14:imgEffect>
                    <a14:imgEffect>
                      <a14:saturation sat="66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a:noFill/>
          <a:ln>
            <a:noFill/>
          </a:ln>
        </p:spPr>
      </p:pic>
      <p:sp>
        <p:nvSpPr>
          <p:cNvPr id="2" name="Title Placeholder 1"/>
          <p:cNvSpPr>
            <a:spLocks noGrp="1"/>
          </p:cNvSpPr>
          <p:nvPr>
            <p:ph type="title"/>
          </p:nvPr>
        </p:nvSpPr>
        <p:spPr>
          <a:xfrm>
            <a:off x="812800" y="274638"/>
            <a:ext cx="105664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12800" y="1600201"/>
            <a:ext cx="10566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812800" y="6356351"/>
            <a:ext cx="3860800" cy="365125"/>
          </a:xfrm>
          <a:prstGeom prst="rect">
            <a:avLst/>
          </a:prstGeom>
        </p:spPr>
        <p:txBody>
          <a:bodyPr vert="horz" lIns="91440" tIns="45720" rIns="91440" bIns="45720" rtlCol="0" anchor="ctr"/>
          <a:lstStyle>
            <a:lvl1pPr algn="l">
              <a:defRPr sz="1100" cap="all" spc="60" baseline="0">
                <a:solidFill>
                  <a:schemeClr val="tx2">
                    <a:lumMod val="50000"/>
                  </a:schemeClr>
                </a:solidFill>
              </a:defRPr>
            </a:lvl1pPr>
          </a:lstStyle>
          <a:p>
            <a:r>
              <a:rPr lang="en-US" dirty="0"/>
              <a:t>Add a footer</a:t>
            </a:r>
          </a:p>
        </p:txBody>
      </p:sp>
      <p:sp>
        <p:nvSpPr>
          <p:cNvPr id="4" name="Date Placeholder 3"/>
          <p:cNvSpPr>
            <a:spLocks noGrp="1"/>
          </p:cNvSpPr>
          <p:nvPr>
            <p:ph type="dt" sz="half" idx="2"/>
          </p:nvPr>
        </p:nvSpPr>
        <p:spPr>
          <a:xfrm>
            <a:off x="7620000" y="6356351"/>
            <a:ext cx="2032000" cy="365125"/>
          </a:xfrm>
          <a:prstGeom prst="rect">
            <a:avLst/>
          </a:prstGeom>
        </p:spPr>
        <p:txBody>
          <a:bodyPr vert="horz" lIns="91440" tIns="45720" rIns="91440" bIns="45720" rtlCol="0" anchor="ctr"/>
          <a:lstStyle>
            <a:lvl1pPr algn="r">
              <a:defRPr sz="1100" strike="noStrike" spc="60" baseline="0">
                <a:solidFill>
                  <a:schemeClr val="tx2">
                    <a:lumMod val="50000"/>
                  </a:schemeClr>
                </a:solidFill>
              </a:defRPr>
            </a:lvl1pPr>
          </a:lstStyle>
          <a:p>
            <a:fld id="{8254F2F0-E062-4E41-9176-AEE9734E64AC}" type="datetime1">
              <a:rPr lang="en-US" smtClean="0"/>
              <a:pPr/>
              <a:t>10/24/2022</a:t>
            </a:fld>
            <a:endParaRPr lang="en-US" dirty="0"/>
          </a:p>
        </p:txBody>
      </p:sp>
      <p:sp>
        <p:nvSpPr>
          <p:cNvPr id="6" name="Slide Number Placeholder 5"/>
          <p:cNvSpPr>
            <a:spLocks noGrp="1"/>
          </p:cNvSpPr>
          <p:nvPr>
            <p:ph type="sldNum" sz="quarter" idx="4"/>
          </p:nvPr>
        </p:nvSpPr>
        <p:spPr>
          <a:xfrm>
            <a:off x="10058400" y="6356351"/>
            <a:ext cx="1320800" cy="365125"/>
          </a:xfrm>
          <a:prstGeom prst="rect">
            <a:avLst/>
          </a:prstGeom>
        </p:spPr>
        <p:txBody>
          <a:bodyPr vert="horz" lIns="91440" tIns="45720" rIns="91440" bIns="45720" rtlCol="0" anchor="ctr"/>
          <a:lstStyle>
            <a:lvl1pPr algn="r">
              <a:defRPr sz="1300" baseline="0">
                <a:solidFill>
                  <a:schemeClr val="tx2">
                    <a:lumMod val="50000"/>
                  </a:schemeClr>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420169770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3600" b="1" kern="1200" cap="all" spc="50" baseline="0">
          <a:solidFill>
            <a:schemeClr val="tx2">
              <a:lumMod val="50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2000" kern="1200" spc="30" baseline="0">
          <a:solidFill>
            <a:schemeClr val="tx2">
              <a:lumMod val="50000"/>
            </a:schemeClr>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fau.edu/sas/about/contact_us.ph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fau.edu/testin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fau.edu/provost/resources/policy-memoranda/" TargetMode="External"/><Relationship Id="rId2" Type="http://schemas.openxmlformats.org/officeDocument/2006/relationships/hyperlink" Target="https://www.fau.edu/provost/documents/university-faculty-handbook.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fau.edu/keep-learning/campus-resourc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app.powerbi.com/view?r=eyJrIjoiMWEwN2QzY2QtMWVjZi00Y2NlLWE1ODMtMmU5NDYzODA2Y2NjIiwidCI6IjYzYzNjOWMxLWU4MjQtNDEzZi1iNDM1LTJmMGNhYmIyODI4ZiIsImMiOjF9&amp;pageName=ReportSect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fau.edu/keep-teaching/get-help/" TargetMode="External"/><Relationship Id="rId2" Type="http://schemas.openxmlformats.org/officeDocument/2006/relationships/hyperlink" Target="https://www.fau.edu/keep-learning/campus-resource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au.edu/provost/resources/policy-memoranda/" TargetMode="External"/><Relationship Id="rId2" Type="http://schemas.openxmlformats.org/officeDocument/2006/relationships/hyperlink" Target="https://www.fau.edu/provost/documents/university-faculty-handbook.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fau.edu/regulations/documents/chapter4/reg4-001-6-7-22.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michaeljcripps.com/summer2020wrt304o1/big-picture/" TargetMode="External"/><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myfau.fau.edu/signed_in/selector/index"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www.aacu.org/initiatives/value-initiative/value-rubrics"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hyperlink" Target="https://www.fau.edu/keep-learning/campus-resources/" TargetMode="External"/><Relationship Id="rId13" Type="http://schemas.openxmlformats.org/officeDocument/2006/relationships/hyperlink" Target="https://www.fau.edu/provost/for-faculty/professional-development/national-center-for-faculty-development-and-diversity/" TargetMode="External"/><Relationship Id="rId3" Type="http://schemas.openxmlformats.org/officeDocument/2006/relationships/hyperlink" Target="https://www.fau.edu/provost/documents/university-faculty-handbook.pdf" TargetMode="External"/><Relationship Id="rId7" Type="http://schemas.openxmlformats.org/officeDocument/2006/relationships/hyperlink" Target="https://www.fau.edu/keep-teaching/" TargetMode="External"/><Relationship Id="rId12" Type="http://schemas.openxmlformats.org/officeDocument/2006/relationships/hyperlink" Target="https://www.fau.edu/regulations/documents/chapter4/reg4-001-6-7-22.pdf" TargetMode="External"/><Relationship Id="rId2" Type="http://schemas.openxmlformats.org/officeDocument/2006/relationships/hyperlink" Target="https://www.fau.edu/provost/resources/policy-memoranda/" TargetMode="External"/><Relationship Id="rId1" Type="http://schemas.openxmlformats.org/officeDocument/2006/relationships/slideLayout" Target="../slideLayouts/slideLayout2.xml"/><Relationship Id="rId6" Type="http://schemas.openxmlformats.org/officeDocument/2006/relationships/hyperlink" Target="http://science.fau.edu/student_services/index.php" TargetMode="External"/><Relationship Id="rId11" Type="http://schemas.openxmlformats.org/officeDocument/2006/relationships/hyperlink" Target="https://www.fau.edu/sas/" TargetMode="External"/><Relationship Id="rId5" Type="http://schemas.openxmlformats.org/officeDocument/2006/relationships/hyperlink" Target="https://www.fau.edu/ctl/" TargetMode="External"/><Relationship Id="rId10" Type="http://schemas.openxmlformats.org/officeDocument/2006/relationships/hyperlink" Target="https://www.fau.edu/ccew/" TargetMode="External"/><Relationship Id="rId4" Type="http://schemas.openxmlformats.org/officeDocument/2006/relationships/hyperlink" Target="https://www.fau.edu/oit/instructional/" TargetMode="External"/><Relationship Id="rId9" Type="http://schemas.openxmlformats.org/officeDocument/2006/relationships/hyperlink" Target="https://www.fau.edu/elearning/"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picserver.org/highway-signs2/t/thank-you.html" TargetMode="External"/><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ience.fau.edu/student_services/advising.php" TargetMode="External"/><Relationship Id="rId2" Type="http://schemas.openxmlformats.org/officeDocument/2006/relationships/hyperlink" Target="http://science.fau.edu/student_services/index.php" TargetMode="External"/><Relationship Id="rId1" Type="http://schemas.openxmlformats.org/officeDocument/2006/relationships/slideLayout" Target="../slideLayouts/slideLayout2.xml"/><Relationship Id="rId4" Type="http://schemas.openxmlformats.org/officeDocument/2006/relationships/hyperlink" Target="http://science.fau.edu/student_services/pre_health/index.php"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www.fau.edu/provost/resources/policy-memorand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fau.edu/provost/for-faculty/order-textbook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fau.edu/regulations/documents/chapter4/reg4-001-6-7-22.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CoS</a:t>
            </a:r>
            <a:r>
              <a:rPr lang="en-US" dirty="0"/>
              <a:t> New faculty and GTA teaching workshop</a:t>
            </a:r>
          </a:p>
        </p:txBody>
      </p:sp>
      <p:sp>
        <p:nvSpPr>
          <p:cNvPr id="3" name="Subtitle 2"/>
          <p:cNvSpPr>
            <a:spLocks noGrp="1"/>
          </p:cNvSpPr>
          <p:nvPr>
            <p:ph type="subTitle" idx="1"/>
          </p:nvPr>
        </p:nvSpPr>
        <p:spPr/>
        <p:txBody>
          <a:bodyPr/>
          <a:lstStyle/>
          <a:p>
            <a:r>
              <a:rPr lang="en-US" dirty="0"/>
              <a:t>October 24, 2022</a:t>
            </a:r>
          </a:p>
          <a:p>
            <a:r>
              <a:rPr lang="en-US" dirty="0"/>
              <a:t>2-4pm</a:t>
            </a:r>
          </a:p>
        </p:txBody>
      </p:sp>
    </p:spTree>
    <p:extLst>
      <p:ext uri="{BB962C8B-B14F-4D97-AF65-F5344CB8AC3E}">
        <p14:creationId xmlns:p14="http://schemas.microsoft.com/office/powerpoint/2010/main" val="386644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235114"/>
            <a:ext cx="10566400" cy="1143000"/>
          </a:xfrm>
        </p:spPr>
        <p:txBody>
          <a:bodyPr/>
          <a:lstStyle/>
          <a:p>
            <a:r>
              <a:rPr lang="en-US" dirty="0"/>
              <a:t>Students with disabilities</a:t>
            </a:r>
          </a:p>
        </p:txBody>
      </p:sp>
      <p:sp>
        <p:nvSpPr>
          <p:cNvPr id="3" name="Content Placeholder 2"/>
          <p:cNvSpPr>
            <a:spLocks noGrp="1"/>
          </p:cNvSpPr>
          <p:nvPr>
            <p:ph sz="quarter" idx="13"/>
          </p:nvPr>
        </p:nvSpPr>
        <p:spPr>
          <a:xfrm>
            <a:off x="812800" y="995855"/>
            <a:ext cx="10566400" cy="5814848"/>
          </a:xfrm>
        </p:spPr>
        <p:txBody>
          <a:bodyPr>
            <a:normAutofit/>
          </a:bodyPr>
          <a:lstStyle/>
          <a:p>
            <a:r>
              <a:rPr lang="en-US" sz="1800" dirty="0"/>
              <a:t>Students with disabilities who wish to receive class accommodation should contact the SAS (Student Accessibility Services).</a:t>
            </a:r>
          </a:p>
          <a:p>
            <a:r>
              <a:rPr lang="en-US" sz="1800" dirty="0"/>
              <a:t>Then SAS will send an email to the instructor to review and acknowledge the accommodation letter. Please review and acknowledge it as soon as you receive the email.</a:t>
            </a:r>
          </a:p>
          <a:p>
            <a:r>
              <a:rPr lang="en-US" sz="1800" dirty="0"/>
              <a:t>Then the instructor should adjust course materials, assignment requirements, and exam extension accordingly based on the accommodation letter. </a:t>
            </a:r>
          </a:p>
          <a:p>
            <a:r>
              <a:rPr lang="en-US" sz="1800" dirty="0"/>
              <a:t>It is the student’s responsibility to schedule exams requiring special accommodations with SAS. </a:t>
            </a:r>
          </a:p>
          <a:p>
            <a:r>
              <a:rPr lang="en-US" sz="1800" dirty="0"/>
              <a:t>Please don’t provide accommodations beyond required for the student by the SAS. Students with additional request of accommodation should communicate with SAS to get approval.  </a:t>
            </a:r>
          </a:p>
          <a:p>
            <a:r>
              <a:rPr lang="en-US" sz="1800" dirty="0"/>
              <a:t>Student privacy needs to be protected, which means no mentioning of the student name or other identification information to the class, including when asking for note takers. </a:t>
            </a:r>
          </a:p>
          <a:p>
            <a:r>
              <a:rPr lang="en-US" sz="1800" dirty="0"/>
              <a:t>Treat all students equally!</a:t>
            </a:r>
          </a:p>
          <a:p>
            <a:r>
              <a:rPr lang="en-US" sz="1800" dirty="0"/>
              <a:t>Questions or concerns, please contact SAS at: </a:t>
            </a:r>
            <a:r>
              <a:rPr lang="en-US" sz="1800" dirty="0">
                <a:hlinkClick r:id="rId2"/>
              </a:rPr>
              <a:t>https://www.fau.edu/sas/about/contact_us.php</a:t>
            </a:r>
            <a:endParaRPr lang="en-US" sz="1800" dirty="0"/>
          </a:p>
          <a:p>
            <a:r>
              <a:rPr lang="en-US" sz="1800" dirty="0"/>
              <a:t>Canvas tips in moderating quizzes and exams for students needing accommodation (will be covered in the Instructional Technology section)</a:t>
            </a:r>
          </a:p>
          <a:p>
            <a:pPr marL="0" indent="0">
              <a:buNone/>
            </a:pPr>
            <a:r>
              <a:rPr lang="en-US" sz="1800" dirty="0"/>
              <a:t> </a:t>
            </a:r>
          </a:p>
        </p:txBody>
      </p:sp>
    </p:spTree>
    <p:extLst>
      <p:ext uri="{BB962C8B-B14F-4D97-AF65-F5344CB8AC3E}">
        <p14:creationId xmlns:p14="http://schemas.microsoft.com/office/powerpoint/2010/main" val="349315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DF93A-B442-DE27-09D2-7CEDB47ADB0C}"/>
              </a:ext>
            </a:extLst>
          </p:cNvPr>
          <p:cNvSpPr>
            <a:spLocks noGrp="1"/>
          </p:cNvSpPr>
          <p:nvPr>
            <p:ph type="title"/>
          </p:nvPr>
        </p:nvSpPr>
        <p:spPr/>
        <p:txBody>
          <a:bodyPr/>
          <a:lstStyle/>
          <a:p>
            <a:r>
              <a:rPr lang="en-US" dirty="0"/>
              <a:t>FAU Testing center </a:t>
            </a:r>
          </a:p>
        </p:txBody>
      </p:sp>
      <p:sp>
        <p:nvSpPr>
          <p:cNvPr id="3" name="Content Placeholder 2">
            <a:extLst>
              <a:ext uri="{FF2B5EF4-FFF2-40B4-BE49-F238E27FC236}">
                <a16:creationId xmlns:a16="http://schemas.microsoft.com/office/drawing/2014/main" id="{85ECA70E-7CE9-1CF8-D67A-BA90B37FB202}"/>
              </a:ext>
            </a:extLst>
          </p:cNvPr>
          <p:cNvSpPr>
            <a:spLocks noGrp="1"/>
          </p:cNvSpPr>
          <p:nvPr>
            <p:ph sz="quarter" idx="13"/>
          </p:nvPr>
        </p:nvSpPr>
        <p:spPr/>
        <p:txBody>
          <a:bodyPr>
            <a:normAutofit/>
          </a:bodyPr>
          <a:lstStyle/>
          <a:p>
            <a:r>
              <a:rPr lang="en-US" sz="2600" dirty="0"/>
              <a:t>Make-up testing services</a:t>
            </a:r>
          </a:p>
          <a:p>
            <a:r>
              <a:rPr lang="en-US" sz="2600" dirty="0"/>
              <a:t>Scanning services</a:t>
            </a:r>
          </a:p>
          <a:p>
            <a:r>
              <a:rPr lang="en-US" sz="2600" dirty="0"/>
              <a:t>For guidelines about make-up tests and scanning services, please visit </a:t>
            </a:r>
          </a:p>
          <a:p>
            <a:pPr marL="0" indent="0">
              <a:buNone/>
            </a:pPr>
            <a:r>
              <a:rPr lang="en-US" sz="2600" dirty="0"/>
              <a:t>    </a:t>
            </a:r>
            <a:r>
              <a:rPr lang="en-US" sz="2600" dirty="0">
                <a:hlinkClick r:id="rId2"/>
              </a:rPr>
              <a:t>https://www.fau.edu/testing/</a:t>
            </a:r>
            <a:endParaRPr lang="en-US" sz="2600" dirty="0"/>
          </a:p>
          <a:p>
            <a:pPr marL="0" indent="0">
              <a:buNone/>
            </a:pPr>
            <a:endParaRPr lang="en-US" sz="2600" dirty="0"/>
          </a:p>
          <a:p>
            <a:endParaRPr lang="en-US" sz="2600" dirty="0"/>
          </a:p>
        </p:txBody>
      </p:sp>
    </p:spTree>
    <p:extLst>
      <p:ext uri="{BB962C8B-B14F-4D97-AF65-F5344CB8AC3E}">
        <p14:creationId xmlns:p14="http://schemas.microsoft.com/office/powerpoint/2010/main" val="321476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0"/>
            <a:ext cx="10566400" cy="1143000"/>
          </a:xfrm>
        </p:spPr>
        <p:txBody>
          <a:bodyPr/>
          <a:lstStyle/>
          <a:p>
            <a:r>
              <a:rPr lang="en-US" dirty="0"/>
              <a:t>Other policies</a:t>
            </a:r>
          </a:p>
        </p:txBody>
      </p:sp>
      <p:sp>
        <p:nvSpPr>
          <p:cNvPr id="3" name="Content Placeholder 2"/>
          <p:cNvSpPr>
            <a:spLocks noGrp="1"/>
          </p:cNvSpPr>
          <p:nvPr>
            <p:ph sz="quarter" idx="13"/>
          </p:nvPr>
        </p:nvSpPr>
        <p:spPr>
          <a:xfrm>
            <a:off x="812800" y="1232337"/>
            <a:ext cx="10566400" cy="5126421"/>
          </a:xfrm>
        </p:spPr>
        <p:txBody>
          <a:bodyPr>
            <a:normAutofit fontScale="85000" lnSpcReduction="20000"/>
          </a:bodyPr>
          <a:lstStyle/>
          <a:p>
            <a:r>
              <a:rPr lang="en-US" dirty="0"/>
              <a:t>Classes must be scheduled in conformity with </a:t>
            </a:r>
            <a:r>
              <a:rPr lang="en-US" dirty="0" err="1"/>
              <a:t>FAU’s</a:t>
            </a:r>
            <a:r>
              <a:rPr lang="en-US" dirty="0"/>
              <a:t> academic calendar</a:t>
            </a:r>
          </a:p>
          <a:p>
            <a:r>
              <a:rPr lang="en-US" dirty="0"/>
              <a:t>Class must meet for the entire period for which they have been scheduled, through and including the Final Exam. Instructor may not cancel classes except University closure or exceptional circumstances with the approval from the department chair. Make-up plans of missed instructional time need to be submitted to the chair for unexpected university closures. </a:t>
            </a:r>
          </a:p>
          <a:p>
            <a:r>
              <a:rPr lang="en-US" dirty="0"/>
              <a:t>Office hours are required: post a schedule by the office and include it in the course syllabi. A minimum of two hours per course each week is required.    </a:t>
            </a:r>
          </a:p>
          <a:p>
            <a:r>
              <a:rPr lang="en-US" dirty="0"/>
              <a:t>Class grades are submitted via Canvas. Please do submit Midterm grades to help monitor student success. </a:t>
            </a:r>
          </a:p>
          <a:p>
            <a:r>
              <a:rPr lang="en-US" dirty="0"/>
              <a:t>Anti-discrimination and anti-harassment policies</a:t>
            </a:r>
          </a:p>
          <a:p>
            <a:r>
              <a:rPr lang="en-US" dirty="0"/>
              <a:t>Student athletes: Complete their grade input as soon as receiving the email prompt from the Athletic Director. </a:t>
            </a:r>
          </a:p>
          <a:p>
            <a:r>
              <a:rPr lang="en-US" dirty="0"/>
              <a:t>Other policies as defined in the Faculty Handbook and the Office of the Provost Instructional Memoranda and Policies. </a:t>
            </a:r>
          </a:p>
          <a:p>
            <a:pPr marL="0" indent="0">
              <a:buNone/>
            </a:pPr>
            <a:endParaRPr lang="en-US" dirty="0"/>
          </a:p>
          <a:p>
            <a:r>
              <a:rPr lang="en-US" i="1" dirty="0">
                <a:hlinkClick r:id="rId2"/>
              </a:rPr>
              <a:t>Florida Atlantic University Academic Affairs Faculty Handbook</a:t>
            </a:r>
            <a:endParaRPr lang="en-US" i="1" dirty="0"/>
          </a:p>
          <a:p>
            <a:r>
              <a:rPr lang="en-US" i="1" dirty="0">
                <a:hlinkClick r:id="rId3"/>
              </a:rPr>
              <a:t>https://www.fau.edu/provost/resources/policy-memoranda/</a:t>
            </a:r>
            <a:r>
              <a:rPr lang="en-US" i="1" dirty="0"/>
              <a:t>, Instructional Memoranda and Policies</a:t>
            </a:r>
            <a:endParaRPr lang="en-US" dirty="0"/>
          </a:p>
          <a:p>
            <a:endParaRPr lang="en-US" dirty="0"/>
          </a:p>
        </p:txBody>
      </p:sp>
    </p:spTree>
    <p:extLst>
      <p:ext uri="{BB962C8B-B14F-4D97-AF65-F5344CB8AC3E}">
        <p14:creationId xmlns:p14="http://schemas.microsoft.com/office/powerpoint/2010/main" val="17653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A350-73FB-B700-04F7-F005A040B434}"/>
              </a:ext>
            </a:extLst>
          </p:cNvPr>
          <p:cNvSpPr>
            <a:spLocks noGrp="1"/>
          </p:cNvSpPr>
          <p:nvPr>
            <p:ph type="title"/>
          </p:nvPr>
        </p:nvSpPr>
        <p:spPr>
          <a:xfrm>
            <a:off x="634124" y="2970542"/>
            <a:ext cx="10566400" cy="1143000"/>
          </a:xfrm>
        </p:spPr>
        <p:txBody>
          <a:bodyPr/>
          <a:lstStyle/>
          <a:p>
            <a:pPr algn="ctr"/>
            <a:r>
              <a:rPr lang="en-US" dirty="0"/>
              <a:t>Instructional Technology</a:t>
            </a:r>
            <a:br>
              <a:rPr lang="en-US" dirty="0"/>
            </a:br>
            <a:br>
              <a:rPr lang="en-US" dirty="0"/>
            </a:br>
            <a:r>
              <a:rPr lang="en-US" sz="2000" b="0" dirty="0"/>
              <a:t>Dr. Korey Sorge, Department of Physics</a:t>
            </a:r>
            <a:br>
              <a:rPr lang="en-US" sz="2000" b="0" dirty="0"/>
            </a:br>
            <a:endParaRPr lang="en-US" sz="2000" b="0" dirty="0"/>
          </a:p>
        </p:txBody>
      </p:sp>
    </p:spTree>
    <p:extLst>
      <p:ext uri="{BB962C8B-B14F-4D97-AF65-F5344CB8AC3E}">
        <p14:creationId xmlns:p14="http://schemas.microsoft.com/office/powerpoint/2010/main" val="17424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0C1916-88CB-A5D1-4A77-43A476387915}"/>
              </a:ext>
            </a:extLst>
          </p:cNvPr>
          <p:cNvSpPr>
            <a:spLocks noGrp="1"/>
          </p:cNvSpPr>
          <p:nvPr>
            <p:ph type="title"/>
          </p:nvPr>
        </p:nvSpPr>
        <p:spPr/>
        <p:txBody>
          <a:bodyPr/>
          <a:lstStyle/>
          <a:p>
            <a:r>
              <a:rPr lang="en-US" dirty="0"/>
              <a:t>General Tools</a:t>
            </a:r>
          </a:p>
        </p:txBody>
      </p:sp>
    </p:spTree>
    <p:extLst>
      <p:ext uri="{BB962C8B-B14F-4D97-AF65-F5344CB8AC3E}">
        <p14:creationId xmlns:p14="http://schemas.microsoft.com/office/powerpoint/2010/main" val="289183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34102-D98F-37B6-70C5-88429C2ED6FD}"/>
              </a:ext>
            </a:extLst>
          </p:cNvPr>
          <p:cNvSpPr>
            <a:spLocks noGrp="1"/>
          </p:cNvSpPr>
          <p:nvPr>
            <p:ph type="title"/>
          </p:nvPr>
        </p:nvSpPr>
        <p:spPr/>
        <p:txBody>
          <a:bodyPr/>
          <a:lstStyle/>
          <a:p>
            <a:r>
              <a:rPr lang="en-US" dirty="0"/>
              <a:t>Video Tools</a:t>
            </a:r>
          </a:p>
        </p:txBody>
      </p:sp>
      <p:sp>
        <p:nvSpPr>
          <p:cNvPr id="3" name="Content Placeholder 2">
            <a:extLst>
              <a:ext uri="{FF2B5EF4-FFF2-40B4-BE49-F238E27FC236}">
                <a16:creationId xmlns:a16="http://schemas.microsoft.com/office/drawing/2014/main" id="{1DAB08C4-5854-5EE2-DB3C-42D05AEAFD1D}"/>
              </a:ext>
            </a:extLst>
          </p:cNvPr>
          <p:cNvSpPr>
            <a:spLocks noGrp="1"/>
          </p:cNvSpPr>
          <p:nvPr>
            <p:ph sz="half" idx="4294967295"/>
          </p:nvPr>
        </p:nvSpPr>
        <p:spPr>
          <a:xfrm>
            <a:off x="838200" y="1825625"/>
            <a:ext cx="5181600" cy="4351338"/>
          </a:xfrm>
          <a:prstGeom prst="rect">
            <a:avLst/>
          </a:prstGeom>
        </p:spPr>
        <p:txBody>
          <a:bodyPr/>
          <a:lstStyle/>
          <a:p>
            <a:pPr marL="0" indent="0">
              <a:buNone/>
            </a:pPr>
            <a:r>
              <a:rPr lang="en-US" b="1" dirty="0"/>
              <a:t>Free Start</a:t>
            </a:r>
          </a:p>
          <a:p>
            <a:r>
              <a:rPr lang="en-US" dirty="0"/>
              <a:t>OBS Studio</a:t>
            </a:r>
          </a:p>
          <a:p>
            <a:pPr lvl="1"/>
            <a:r>
              <a:rPr lang="en-US" dirty="0"/>
              <a:t>Input management</a:t>
            </a:r>
          </a:p>
          <a:p>
            <a:r>
              <a:rPr lang="en-US" dirty="0" err="1"/>
              <a:t>Mediasite</a:t>
            </a:r>
            <a:endParaRPr lang="en-US" dirty="0"/>
          </a:p>
          <a:p>
            <a:pPr lvl="1"/>
            <a:r>
              <a:rPr lang="en-US" dirty="0"/>
              <a:t>Hosting</a:t>
            </a:r>
          </a:p>
          <a:p>
            <a:pPr lvl="1"/>
            <a:r>
              <a:rPr lang="en-US" dirty="0"/>
              <a:t>Captioning</a:t>
            </a:r>
          </a:p>
          <a:p>
            <a:pPr lvl="1"/>
            <a:r>
              <a:rPr lang="en-US" dirty="0"/>
              <a:t>Quick Quiz</a:t>
            </a:r>
          </a:p>
          <a:p>
            <a:pPr lvl="1"/>
            <a:r>
              <a:rPr lang="en-US" dirty="0"/>
              <a:t>Analytics</a:t>
            </a:r>
          </a:p>
        </p:txBody>
      </p:sp>
      <p:sp>
        <p:nvSpPr>
          <p:cNvPr id="4" name="Content Placeholder 3">
            <a:extLst>
              <a:ext uri="{FF2B5EF4-FFF2-40B4-BE49-F238E27FC236}">
                <a16:creationId xmlns:a16="http://schemas.microsoft.com/office/drawing/2014/main" id="{B5B0C6F9-5264-BA77-7DE1-6BDCD086361E}"/>
              </a:ext>
            </a:extLst>
          </p:cNvPr>
          <p:cNvSpPr>
            <a:spLocks noGrp="1"/>
          </p:cNvSpPr>
          <p:nvPr>
            <p:ph sz="half" idx="4294967295"/>
          </p:nvPr>
        </p:nvSpPr>
        <p:spPr>
          <a:xfrm>
            <a:off x="6172200" y="1825625"/>
            <a:ext cx="5181600" cy="4351338"/>
          </a:xfrm>
          <a:prstGeom prst="rect">
            <a:avLst/>
          </a:prstGeom>
        </p:spPr>
        <p:txBody>
          <a:bodyPr/>
          <a:lstStyle/>
          <a:p>
            <a:pPr marL="0" indent="0">
              <a:buNone/>
            </a:pPr>
            <a:r>
              <a:rPr lang="en-US" b="1" dirty="0"/>
              <a:t>Upping your game</a:t>
            </a:r>
          </a:p>
          <a:p>
            <a:r>
              <a:rPr lang="en-US" dirty="0"/>
              <a:t>Camtasia</a:t>
            </a:r>
          </a:p>
          <a:p>
            <a:pPr lvl="1"/>
            <a:r>
              <a:rPr lang="en-US" dirty="0"/>
              <a:t>Adjust audio</a:t>
            </a:r>
          </a:p>
          <a:p>
            <a:pPr lvl="1"/>
            <a:r>
              <a:rPr lang="en-US" dirty="0"/>
              <a:t>Merge / split / mix</a:t>
            </a:r>
          </a:p>
          <a:p>
            <a:pPr lvl="1"/>
            <a:r>
              <a:rPr lang="en-US" dirty="0"/>
              <a:t>Transitions</a:t>
            </a:r>
          </a:p>
        </p:txBody>
      </p:sp>
      <p:pic>
        <p:nvPicPr>
          <p:cNvPr id="6" name="Picture 5">
            <a:extLst>
              <a:ext uri="{FF2B5EF4-FFF2-40B4-BE49-F238E27FC236}">
                <a16:creationId xmlns:a16="http://schemas.microsoft.com/office/drawing/2014/main" id="{A0DF84F3-36C1-8697-1C61-0A71D0503E99}"/>
              </a:ext>
            </a:extLst>
          </p:cNvPr>
          <p:cNvPicPr>
            <a:picLocks noChangeAspect="1"/>
          </p:cNvPicPr>
          <p:nvPr/>
        </p:nvPicPr>
        <p:blipFill>
          <a:blip r:embed="rId2"/>
          <a:stretch>
            <a:fillRect/>
          </a:stretch>
        </p:blipFill>
        <p:spPr>
          <a:xfrm>
            <a:off x="4381805" y="1548675"/>
            <a:ext cx="7539532" cy="3931265"/>
          </a:xfrm>
          <a:prstGeom prst="rect">
            <a:avLst/>
          </a:prstGeom>
        </p:spPr>
      </p:pic>
    </p:spTree>
    <p:extLst>
      <p:ext uri="{BB962C8B-B14F-4D97-AF65-F5344CB8AC3E}">
        <p14:creationId xmlns:p14="http://schemas.microsoft.com/office/powerpoint/2010/main" val="11258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3FA0A-4329-9E59-7A14-6FAD7136088D}"/>
              </a:ext>
            </a:extLst>
          </p:cNvPr>
          <p:cNvSpPr>
            <a:spLocks noGrp="1"/>
          </p:cNvSpPr>
          <p:nvPr>
            <p:ph type="title"/>
          </p:nvPr>
        </p:nvSpPr>
        <p:spPr/>
        <p:txBody>
          <a:bodyPr/>
          <a:lstStyle/>
          <a:p>
            <a:r>
              <a:rPr lang="en-US" dirty="0"/>
              <a:t>Figures</a:t>
            </a:r>
          </a:p>
        </p:txBody>
      </p:sp>
      <p:sp>
        <p:nvSpPr>
          <p:cNvPr id="3" name="Content Placeholder 2">
            <a:extLst>
              <a:ext uri="{FF2B5EF4-FFF2-40B4-BE49-F238E27FC236}">
                <a16:creationId xmlns:a16="http://schemas.microsoft.com/office/drawing/2014/main" id="{8298EA82-BFE5-3BF0-BADF-2FF0FAD96969}"/>
              </a:ext>
            </a:extLst>
          </p:cNvPr>
          <p:cNvSpPr>
            <a:spLocks noGrp="1"/>
          </p:cNvSpPr>
          <p:nvPr>
            <p:ph idx="4294967295"/>
          </p:nvPr>
        </p:nvSpPr>
        <p:spPr>
          <a:xfrm>
            <a:off x="838200" y="1825625"/>
            <a:ext cx="5018148" cy="4351338"/>
          </a:xfrm>
          <a:prstGeom prst="rect">
            <a:avLst/>
          </a:prstGeom>
        </p:spPr>
        <p:txBody>
          <a:bodyPr>
            <a:normAutofit/>
          </a:bodyPr>
          <a:lstStyle/>
          <a:p>
            <a:r>
              <a:rPr lang="en-US" dirty="0" err="1"/>
              <a:t>Greenshot</a:t>
            </a:r>
            <a:endParaRPr lang="en-US" dirty="0"/>
          </a:p>
          <a:p>
            <a:pPr lvl="1"/>
            <a:r>
              <a:rPr lang="en-US" dirty="0"/>
              <a:t>Screencap stills</a:t>
            </a:r>
          </a:p>
          <a:p>
            <a:r>
              <a:rPr lang="en-US" dirty="0" err="1"/>
              <a:t>CloudConvert</a:t>
            </a:r>
            <a:endParaRPr lang="en-US" dirty="0"/>
          </a:p>
          <a:p>
            <a:pPr lvl="1"/>
            <a:r>
              <a:rPr lang="en-US" dirty="0"/>
              <a:t>Not just for figures…</a:t>
            </a:r>
          </a:p>
          <a:p>
            <a:pPr lvl="1"/>
            <a:r>
              <a:rPr lang="en-US" dirty="0"/>
              <a:t>Convert pretty much anything to anything else</a:t>
            </a:r>
          </a:p>
          <a:p>
            <a:pPr marL="0" indent="0">
              <a:buNone/>
            </a:pPr>
            <a:endParaRPr lang="en-US" dirty="0"/>
          </a:p>
          <a:p>
            <a:pPr marL="0" indent="0">
              <a:buNone/>
            </a:pPr>
            <a:r>
              <a:rPr lang="en-US" dirty="0"/>
              <a:t>SVG is a GREAT file type for Canvas. It is a vector graphic, making it infinitely scalable with no pixelation.</a:t>
            </a:r>
          </a:p>
        </p:txBody>
      </p:sp>
      <p:pic>
        <p:nvPicPr>
          <p:cNvPr id="5" name="Picture 4">
            <a:extLst>
              <a:ext uri="{FF2B5EF4-FFF2-40B4-BE49-F238E27FC236}">
                <a16:creationId xmlns:a16="http://schemas.microsoft.com/office/drawing/2014/main" id="{FE76F5C8-5317-3D7B-6CC8-D4FF7121D669}"/>
              </a:ext>
            </a:extLst>
          </p:cNvPr>
          <p:cNvPicPr>
            <a:picLocks noChangeAspect="1"/>
          </p:cNvPicPr>
          <p:nvPr/>
        </p:nvPicPr>
        <p:blipFill>
          <a:blip r:embed="rId2"/>
          <a:stretch>
            <a:fillRect/>
          </a:stretch>
        </p:blipFill>
        <p:spPr>
          <a:xfrm>
            <a:off x="6024231" y="1690688"/>
            <a:ext cx="5820118" cy="3407490"/>
          </a:xfrm>
          <a:prstGeom prst="rect">
            <a:avLst/>
          </a:prstGeom>
        </p:spPr>
      </p:pic>
    </p:spTree>
    <p:extLst>
      <p:ext uri="{BB962C8B-B14F-4D97-AF65-F5344CB8AC3E}">
        <p14:creationId xmlns:p14="http://schemas.microsoft.com/office/powerpoint/2010/main" val="906075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F752C-4321-4D8E-303B-BB530CDDEBB8}"/>
              </a:ext>
            </a:extLst>
          </p:cNvPr>
          <p:cNvSpPr>
            <a:spLocks noGrp="1"/>
          </p:cNvSpPr>
          <p:nvPr>
            <p:ph type="title"/>
          </p:nvPr>
        </p:nvSpPr>
        <p:spPr/>
        <p:txBody>
          <a:bodyPr/>
          <a:lstStyle/>
          <a:p>
            <a:r>
              <a:rPr lang="en-US" dirty="0"/>
              <a:t>Websites</a:t>
            </a:r>
          </a:p>
        </p:txBody>
      </p:sp>
      <p:sp>
        <p:nvSpPr>
          <p:cNvPr id="3" name="Content Placeholder 2">
            <a:extLst>
              <a:ext uri="{FF2B5EF4-FFF2-40B4-BE49-F238E27FC236}">
                <a16:creationId xmlns:a16="http://schemas.microsoft.com/office/drawing/2014/main" id="{73D4982B-50CC-724E-8BE6-843048C283FD}"/>
              </a:ext>
            </a:extLst>
          </p:cNvPr>
          <p:cNvSpPr>
            <a:spLocks noGrp="1"/>
          </p:cNvSpPr>
          <p:nvPr>
            <p:ph sz="half" idx="4294967295"/>
          </p:nvPr>
        </p:nvSpPr>
        <p:spPr>
          <a:xfrm>
            <a:off x="838200" y="1825625"/>
            <a:ext cx="5181600" cy="4351338"/>
          </a:xfrm>
          <a:prstGeom prst="rect">
            <a:avLst/>
          </a:prstGeom>
        </p:spPr>
        <p:txBody>
          <a:bodyPr>
            <a:normAutofit lnSpcReduction="10000"/>
          </a:bodyPr>
          <a:lstStyle/>
          <a:p>
            <a:pPr marL="0" indent="0">
              <a:buNone/>
            </a:pPr>
            <a:r>
              <a:rPr lang="en-US" b="1" dirty="0"/>
              <a:t>All Encompassing</a:t>
            </a:r>
          </a:p>
          <a:p>
            <a:r>
              <a:rPr lang="en-US" dirty="0" err="1"/>
              <a:t>Tinywow</a:t>
            </a:r>
            <a:endParaRPr lang="en-US" dirty="0"/>
          </a:p>
          <a:p>
            <a:r>
              <a:rPr lang="en-US" dirty="0" err="1"/>
              <a:t>CloudConvert</a:t>
            </a:r>
            <a:endParaRPr lang="en-US" dirty="0"/>
          </a:p>
          <a:p>
            <a:endParaRPr lang="en-US" dirty="0"/>
          </a:p>
          <a:p>
            <a:pPr marL="0" indent="0">
              <a:buNone/>
            </a:pPr>
            <a:r>
              <a:rPr lang="en-US" b="1" dirty="0"/>
              <a:t>Graphics</a:t>
            </a:r>
          </a:p>
          <a:p>
            <a:r>
              <a:rPr lang="en-US" dirty="0"/>
              <a:t>Canva</a:t>
            </a:r>
          </a:p>
          <a:p>
            <a:r>
              <a:rPr lang="en-US" dirty="0" err="1"/>
              <a:t>ILovePDF</a:t>
            </a:r>
            <a:endParaRPr lang="en-US" dirty="0"/>
          </a:p>
          <a:p>
            <a:pPr marL="0" indent="0">
              <a:buNone/>
            </a:pPr>
            <a:endParaRPr lang="en-US" dirty="0"/>
          </a:p>
          <a:p>
            <a:pPr marL="0" indent="0">
              <a:buNone/>
            </a:pPr>
            <a:r>
              <a:rPr lang="en-US" b="1" dirty="0"/>
              <a:t>Transcription</a:t>
            </a:r>
          </a:p>
          <a:p>
            <a:r>
              <a:rPr lang="en-US" dirty="0"/>
              <a:t>Otter.ai</a:t>
            </a:r>
          </a:p>
        </p:txBody>
      </p:sp>
      <p:pic>
        <p:nvPicPr>
          <p:cNvPr id="5" name="Picture 4">
            <a:extLst>
              <a:ext uri="{FF2B5EF4-FFF2-40B4-BE49-F238E27FC236}">
                <a16:creationId xmlns:a16="http://schemas.microsoft.com/office/drawing/2014/main" id="{130960D1-88A8-6030-9AA9-887F79CB9DFE}"/>
              </a:ext>
            </a:extLst>
          </p:cNvPr>
          <p:cNvPicPr>
            <a:picLocks noChangeAspect="1"/>
          </p:cNvPicPr>
          <p:nvPr/>
        </p:nvPicPr>
        <p:blipFill>
          <a:blip r:embed="rId2"/>
          <a:stretch>
            <a:fillRect/>
          </a:stretch>
        </p:blipFill>
        <p:spPr>
          <a:xfrm>
            <a:off x="4464534" y="1429304"/>
            <a:ext cx="6524078" cy="4523173"/>
          </a:xfrm>
          <a:prstGeom prst="rect">
            <a:avLst/>
          </a:prstGeom>
        </p:spPr>
      </p:pic>
    </p:spTree>
    <p:extLst>
      <p:ext uri="{BB962C8B-B14F-4D97-AF65-F5344CB8AC3E}">
        <p14:creationId xmlns:p14="http://schemas.microsoft.com/office/powerpoint/2010/main" val="621244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B5E045-99E1-F5A3-8352-869DA31F0871}"/>
              </a:ext>
            </a:extLst>
          </p:cNvPr>
          <p:cNvSpPr>
            <a:spLocks noGrp="1"/>
          </p:cNvSpPr>
          <p:nvPr>
            <p:ph type="title"/>
          </p:nvPr>
        </p:nvSpPr>
        <p:spPr/>
        <p:txBody>
          <a:bodyPr/>
          <a:lstStyle/>
          <a:p>
            <a:r>
              <a:rPr lang="en-US" dirty="0"/>
              <a:t>Organizing Canvas</a:t>
            </a:r>
          </a:p>
        </p:txBody>
      </p:sp>
    </p:spTree>
    <p:extLst>
      <p:ext uri="{BB962C8B-B14F-4D97-AF65-F5344CB8AC3E}">
        <p14:creationId xmlns:p14="http://schemas.microsoft.com/office/powerpoint/2010/main" val="424362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3E0E8-0D3E-FC63-48AA-400C0F26FA21}"/>
              </a:ext>
            </a:extLst>
          </p:cNvPr>
          <p:cNvSpPr>
            <a:spLocks noGrp="1"/>
          </p:cNvSpPr>
          <p:nvPr>
            <p:ph type="title"/>
          </p:nvPr>
        </p:nvSpPr>
        <p:spPr/>
        <p:txBody>
          <a:bodyPr/>
          <a:lstStyle/>
          <a:p>
            <a:r>
              <a:rPr lang="en-US" dirty="0"/>
              <a:t>Organizing</a:t>
            </a:r>
            <a:r>
              <a:rPr lang="en-US" baseline="0" dirty="0"/>
              <a:t> Canvas</a:t>
            </a:r>
            <a:endParaRPr lang="en-US" dirty="0"/>
          </a:p>
        </p:txBody>
      </p:sp>
      <p:sp>
        <p:nvSpPr>
          <p:cNvPr id="3" name="Content Placeholder 2">
            <a:extLst>
              <a:ext uri="{FF2B5EF4-FFF2-40B4-BE49-F238E27FC236}">
                <a16:creationId xmlns:a16="http://schemas.microsoft.com/office/drawing/2014/main" id="{93BBC14A-F4BC-3186-3304-1E819EF4137C}"/>
              </a:ext>
            </a:extLst>
          </p:cNvPr>
          <p:cNvSpPr>
            <a:spLocks noGrp="1"/>
          </p:cNvSpPr>
          <p:nvPr>
            <p:ph idx="4294967295"/>
          </p:nvPr>
        </p:nvSpPr>
        <p:spPr>
          <a:xfrm>
            <a:off x="838200" y="1825625"/>
            <a:ext cx="5679643" cy="4351338"/>
          </a:xfrm>
          <a:prstGeom prst="rect">
            <a:avLst/>
          </a:prstGeom>
        </p:spPr>
        <p:txBody>
          <a:bodyPr/>
          <a:lstStyle/>
          <a:p>
            <a:pPr marL="0" indent="0">
              <a:buNone/>
            </a:pPr>
            <a:r>
              <a:rPr lang="en-US" b="1" dirty="0"/>
              <a:t>Checklist</a:t>
            </a:r>
          </a:p>
          <a:p>
            <a:r>
              <a:rPr lang="en-US" dirty="0"/>
              <a:t>File Structure</a:t>
            </a:r>
          </a:p>
          <a:p>
            <a:r>
              <a:rPr lang="en-US" dirty="0"/>
              <a:t>Modules and Pages</a:t>
            </a:r>
          </a:p>
          <a:p>
            <a:r>
              <a:rPr lang="en-US" dirty="0"/>
              <a:t>Quizzes (more on this later)</a:t>
            </a:r>
          </a:p>
          <a:p>
            <a:r>
              <a:rPr lang="en-US" dirty="0"/>
              <a:t>Assignments</a:t>
            </a:r>
          </a:p>
          <a:p>
            <a:r>
              <a:rPr lang="en-US" dirty="0"/>
              <a:t>Rubrics</a:t>
            </a:r>
          </a:p>
          <a:p>
            <a:r>
              <a:rPr lang="en-US" dirty="0" err="1"/>
              <a:t>SpeedGrader</a:t>
            </a:r>
            <a:endParaRPr lang="en-US" dirty="0"/>
          </a:p>
          <a:p>
            <a:r>
              <a:rPr lang="en-US" dirty="0"/>
              <a:t>Gradebook and Grades</a:t>
            </a:r>
          </a:p>
        </p:txBody>
      </p:sp>
      <p:pic>
        <p:nvPicPr>
          <p:cNvPr id="5" name="Picture 4">
            <a:extLst>
              <a:ext uri="{FF2B5EF4-FFF2-40B4-BE49-F238E27FC236}">
                <a16:creationId xmlns:a16="http://schemas.microsoft.com/office/drawing/2014/main" id="{8B981067-8168-5DEF-41F1-F6B7F6F0C3FB}"/>
              </a:ext>
            </a:extLst>
          </p:cNvPr>
          <p:cNvPicPr>
            <a:picLocks noChangeAspect="1"/>
          </p:cNvPicPr>
          <p:nvPr/>
        </p:nvPicPr>
        <p:blipFill>
          <a:blip r:embed="rId2"/>
          <a:stretch>
            <a:fillRect/>
          </a:stretch>
        </p:blipFill>
        <p:spPr>
          <a:xfrm>
            <a:off x="5632918" y="1690688"/>
            <a:ext cx="6216615" cy="3631120"/>
          </a:xfrm>
          <a:prstGeom prst="rect">
            <a:avLst/>
          </a:prstGeom>
        </p:spPr>
      </p:pic>
    </p:spTree>
    <p:extLst>
      <p:ext uri="{BB962C8B-B14F-4D97-AF65-F5344CB8AC3E}">
        <p14:creationId xmlns:p14="http://schemas.microsoft.com/office/powerpoint/2010/main" val="390174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DF6D6-AC6F-70D6-1F2F-BB79FFA36578}"/>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5BB365FD-8BCD-761A-1713-87A3B89CB54F}"/>
              </a:ext>
            </a:extLst>
          </p:cNvPr>
          <p:cNvSpPr>
            <a:spLocks noGrp="1"/>
          </p:cNvSpPr>
          <p:nvPr>
            <p:ph sz="quarter" idx="13"/>
          </p:nvPr>
        </p:nvSpPr>
        <p:spPr>
          <a:xfrm>
            <a:off x="812800" y="1989083"/>
            <a:ext cx="10566400" cy="4114800"/>
          </a:xfrm>
        </p:spPr>
        <p:txBody>
          <a:bodyPr>
            <a:normAutofit/>
          </a:bodyPr>
          <a:lstStyle/>
          <a:p>
            <a:r>
              <a:rPr lang="en-US" sz="3000" dirty="0"/>
              <a:t>General Instructional Policies</a:t>
            </a:r>
          </a:p>
          <a:p>
            <a:r>
              <a:rPr lang="en-US" sz="3000" dirty="0"/>
              <a:t>Instructional Technology</a:t>
            </a:r>
          </a:p>
          <a:p>
            <a:r>
              <a:rPr lang="en-US" sz="3000" dirty="0"/>
              <a:t>Class Management and Active Learning</a:t>
            </a:r>
          </a:p>
          <a:p>
            <a:r>
              <a:rPr lang="en-US" sz="3000" dirty="0"/>
              <a:t>Student Learning Assessment </a:t>
            </a:r>
          </a:p>
          <a:p>
            <a:endParaRPr lang="en-US" sz="3000" dirty="0"/>
          </a:p>
        </p:txBody>
      </p:sp>
    </p:spTree>
    <p:extLst>
      <p:ext uri="{BB962C8B-B14F-4D97-AF65-F5344CB8AC3E}">
        <p14:creationId xmlns:p14="http://schemas.microsoft.com/office/powerpoint/2010/main" val="69867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79D14-F1D9-B514-396A-9E40BA822B54}"/>
              </a:ext>
            </a:extLst>
          </p:cNvPr>
          <p:cNvSpPr>
            <a:spLocks noGrp="1"/>
          </p:cNvSpPr>
          <p:nvPr>
            <p:ph type="title"/>
          </p:nvPr>
        </p:nvSpPr>
        <p:spPr/>
        <p:txBody>
          <a:bodyPr/>
          <a:lstStyle/>
          <a:p>
            <a:r>
              <a:rPr lang="en-US" dirty="0"/>
              <a:t>Organizing Canvas</a:t>
            </a:r>
          </a:p>
        </p:txBody>
      </p:sp>
      <p:sp>
        <p:nvSpPr>
          <p:cNvPr id="3" name="Content Placeholder 2">
            <a:extLst>
              <a:ext uri="{FF2B5EF4-FFF2-40B4-BE49-F238E27FC236}">
                <a16:creationId xmlns:a16="http://schemas.microsoft.com/office/drawing/2014/main" id="{A9AA3A46-6779-43E9-764C-62BDC896DF2A}"/>
              </a:ext>
            </a:extLst>
          </p:cNvPr>
          <p:cNvSpPr>
            <a:spLocks noGrp="1"/>
          </p:cNvSpPr>
          <p:nvPr>
            <p:ph idx="4294967295"/>
          </p:nvPr>
        </p:nvSpPr>
        <p:spPr>
          <a:xfrm>
            <a:off x="838200" y="1825625"/>
            <a:ext cx="10515600" cy="4351338"/>
          </a:xfrm>
          <a:prstGeom prst="rect">
            <a:avLst/>
          </a:prstGeom>
        </p:spPr>
        <p:txBody>
          <a:bodyPr/>
          <a:lstStyle/>
          <a:p>
            <a:pPr marL="0" indent="0">
              <a:buNone/>
            </a:pPr>
            <a:r>
              <a:rPr lang="en-US" b="1" dirty="0"/>
              <a:t>The Canvas File Structure</a:t>
            </a:r>
          </a:p>
        </p:txBody>
      </p:sp>
      <p:pic>
        <p:nvPicPr>
          <p:cNvPr id="5" name="Picture 4">
            <a:extLst>
              <a:ext uri="{FF2B5EF4-FFF2-40B4-BE49-F238E27FC236}">
                <a16:creationId xmlns:a16="http://schemas.microsoft.com/office/drawing/2014/main" id="{278B5569-F136-18B5-DAD6-2C9BC1B94260}"/>
              </a:ext>
            </a:extLst>
          </p:cNvPr>
          <p:cNvPicPr>
            <a:picLocks noChangeAspect="1"/>
          </p:cNvPicPr>
          <p:nvPr/>
        </p:nvPicPr>
        <p:blipFill>
          <a:blip r:embed="rId2"/>
          <a:stretch>
            <a:fillRect/>
          </a:stretch>
        </p:blipFill>
        <p:spPr>
          <a:xfrm>
            <a:off x="704496" y="2647227"/>
            <a:ext cx="6548469" cy="2861119"/>
          </a:xfrm>
          <a:prstGeom prst="rect">
            <a:avLst/>
          </a:prstGeom>
        </p:spPr>
      </p:pic>
      <p:pic>
        <p:nvPicPr>
          <p:cNvPr id="7" name="Picture 6">
            <a:extLst>
              <a:ext uri="{FF2B5EF4-FFF2-40B4-BE49-F238E27FC236}">
                <a16:creationId xmlns:a16="http://schemas.microsoft.com/office/drawing/2014/main" id="{4BE1D27C-90A8-B301-B65C-FDC3F37943A2}"/>
              </a:ext>
            </a:extLst>
          </p:cNvPr>
          <p:cNvPicPr>
            <a:picLocks noChangeAspect="1"/>
          </p:cNvPicPr>
          <p:nvPr/>
        </p:nvPicPr>
        <p:blipFill>
          <a:blip r:embed="rId3"/>
          <a:stretch>
            <a:fillRect/>
          </a:stretch>
        </p:blipFill>
        <p:spPr>
          <a:xfrm>
            <a:off x="3702769" y="2324118"/>
            <a:ext cx="7367800" cy="3987782"/>
          </a:xfrm>
          <a:prstGeom prst="rect">
            <a:avLst/>
          </a:prstGeom>
        </p:spPr>
      </p:pic>
    </p:spTree>
    <p:extLst>
      <p:ext uri="{BB962C8B-B14F-4D97-AF65-F5344CB8AC3E}">
        <p14:creationId xmlns:p14="http://schemas.microsoft.com/office/powerpoint/2010/main" val="1363026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79D14-F1D9-B514-396A-9E40BA822B54}"/>
              </a:ext>
            </a:extLst>
          </p:cNvPr>
          <p:cNvSpPr>
            <a:spLocks noGrp="1"/>
          </p:cNvSpPr>
          <p:nvPr>
            <p:ph type="title"/>
          </p:nvPr>
        </p:nvSpPr>
        <p:spPr/>
        <p:txBody>
          <a:bodyPr/>
          <a:lstStyle/>
          <a:p>
            <a:r>
              <a:rPr lang="en-US" dirty="0"/>
              <a:t>Organizing Canvas</a:t>
            </a:r>
          </a:p>
        </p:txBody>
      </p:sp>
      <p:sp>
        <p:nvSpPr>
          <p:cNvPr id="3" name="Content Placeholder 2">
            <a:extLst>
              <a:ext uri="{FF2B5EF4-FFF2-40B4-BE49-F238E27FC236}">
                <a16:creationId xmlns:a16="http://schemas.microsoft.com/office/drawing/2014/main" id="{A9AA3A46-6779-43E9-764C-62BDC896DF2A}"/>
              </a:ext>
            </a:extLst>
          </p:cNvPr>
          <p:cNvSpPr>
            <a:spLocks noGrp="1"/>
          </p:cNvSpPr>
          <p:nvPr>
            <p:ph idx="4294967295"/>
          </p:nvPr>
        </p:nvSpPr>
        <p:spPr>
          <a:xfrm>
            <a:off x="838200" y="1825625"/>
            <a:ext cx="10515600" cy="4351338"/>
          </a:xfrm>
          <a:prstGeom prst="rect">
            <a:avLst/>
          </a:prstGeom>
        </p:spPr>
        <p:txBody>
          <a:bodyPr/>
          <a:lstStyle/>
          <a:p>
            <a:pPr marL="0" indent="0">
              <a:buNone/>
            </a:pPr>
            <a:r>
              <a:rPr lang="en-US" b="1" dirty="0"/>
              <a:t>Modules</a:t>
            </a:r>
          </a:p>
        </p:txBody>
      </p:sp>
      <p:pic>
        <p:nvPicPr>
          <p:cNvPr id="6" name="Picture 5">
            <a:extLst>
              <a:ext uri="{FF2B5EF4-FFF2-40B4-BE49-F238E27FC236}">
                <a16:creationId xmlns:a16="http://schemas.microsoft.com/office/drawing/2014/main" id="{285F3F1C-1B9E-8CFA-E47F-ED46737C2A2B}"/>
              </a:ext>
            </a:extLst>
          </p:cNvPr>
          <p:cNvPicPr>
            <a:picLocks noChangeAspect="1"/>
          </p:cNvPicPr>
          <p:nvPr/>
        </p:nvPicPr>
        <p:blipFill>
          <a:blip r:embed="rId2"/>
          <a:stretch>
            <a:fillRect/>
          </a:stretch>
        </p:blipFill>
        <p:spPr>
          <a:xfrm>
            <a:off x="4019496" y="1491577"/>
            <a:ext cx="5212286" cy="5090430"/>
          </a:xfrm>
          <a:prstGeom prst="rect">
            <a:avLst/>
          </a:prstGeom>
        </p:spPr>
      </p:pic>
      <p:sp>
        <p:nvSpPr>
          <p:cNvPr id="10" name="Rectangle 9">
            <a:extLst>
              <a:ext uri="{FF2B5EF4-FFF2-40B4-BE49-F238E27FC236}">
                <a16:creationId xmlns:a16="http://schemas.microsoft.com/office/drawing/2014/main" id="{7ADD8328-2E84-8661-A359-524D5C9DD7F1}"/>
              </a:ext>
            </a:extLst>
          </p:cNvPr>
          <p:cNvSpPr/>
          <p:nvPr/>
        </p:nvSpPr>
        <p:spPr>
          <a:xfrm>
            <a:off x="4043585" y="1825625"/>
            <a:ext cx="1476140" cy="40957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20E17A1-2E21-C9BB-DED2-5CB47D8C94EB}"/>
              </a:ext>
            </a:extLst>
          </p:cNvPr>
          <p:cNvSpPr/>
          <p:nvPr/>
        </p:nvSpPr>
        <p:spPr>
          <a:xfrm>
            <a:off x="4091709" y="3602182"/>
            <a:ext cx="1616364" cy="86821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7B779AE-9BF4-50EC-0285-0749F85D09C7}"/>
              </a:ext>
            </a:extLst>
          </p:cNvPr>
          <p:cNvSpPr/>
          <p:nvPr/>
        </p:nvSpPr>
        <p:spPr>
          <a:xfrm>
            <a:off x="4091709" y="6176963"/>
            <a:ext cx="2105891" cy="40504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67B3801-6865-5CBF-506C-9872965D6392}"/>
              </a:ext>
            </a:extLst>
          </p:cNvPr>
          <p:cNvSpPr txBox="1"/>
          <p:nvPr/>
        </p:nvSpPr>
        <p:spPr>
          <a:xfrm>
            <a:off x="958291" y="2626157"/>
            <a:ext cx="2447191" cy="369332"/>
          </a:xfrm>
          <a:prstGeom prst="rect">
            <a:avLst/>
          </a:prstGeom>
          <a:noFill/>
        </p:spPr>
        <p:txBody>
          <a:bodyPr wrap="square" rtlCol="0">
            <a:spAutoFit/>
          </a:bodyPr>
          <a:lstStyle/>
          <a:p>
            <a:r>
              <a:rPr lang="en-US" dirty="0">
                <a:solidFill>
                  <a:srgbClr val="C00000"/>
                </a:solidFill>
              </a:rPr>
              <a:t>Pages</a:t>
            </a:r>
          </a:p>
        </p:txBody>
      </p:sp>
      <p:sp>
        <p:nvSpPr>
          <p:cNvPr id="14" name="TextBox 13">
            <a:extLst>
              <a:ext uri="{FF2B5EF4-FFF2-40B4-BE49-F238E27FC236}">
                <a16:creationId xmlns:a16="http://schemas.microsoft.com/office/drawing/2014/main" id="{9EB2C35C-16D6-3885-3824-BA359B730C00}"/>
              </a:ext>
            </a:extLst>
          </p:cNvPr>
          <p:cNvSpPr txBox="1"/>
          <p:nvPr/>
        </p:nvSpPr>
        <p:spPr>
          <a:xfrm>
            <a:off x="958290" y="3040075"/>
            <a:ext cx="2447191" cy="369332"/>
          </a:xfrm>
          <a:prstGeom prst="rect">
            <a:avLst/>
          </a:prstGeom>
          <a:noFill/>
        </p:spPr>
        <p:txBody>
          <a:bodyPr wrap="square" rtlCol="0">
            <a:spAutoFit/>
          </a:bodyPr>
          <a:lstStyle/>
          <a:p>
            <a:r>
              <a:rPr lang="en-US" dirty="0">
                <a:solidFill>
                  <a:srgbClr val="002060"/>
                </a:solidFill>
              </a:rPr>
              <a:t>Discussions</a:t>
            </a:r>
          </a:p>
        </p:txBody>
      </p:sp>
      <p:sp>
        <p:nvSpPr>
          <p:cNvPr id="15" name="Rectangle 14">
            <a:extLst>
              <a:ext uri="{FF2B5EF4-FFF2-40B4-BE49-F238E27FC236}">
                <a16:creationId xmlns:a16="http://schemas.microsoft.com/office/drawing/2014/main" id="{AEF10947-A2CD-336E-9D6B-7D3F50B31ADB}"/>
              </a:ext>
            </a:extLst>
          </p:cNvPr>
          <p:cNvSpPr/>
          <p:nvPr/>
        </p:nvSpPr>
        <p:spPr>
          <a:xfrm>
            <a:off x="4091709" y="5149901"/>
            <a:ext cx="2587069" cy="44695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3D0D820-284C-6A97-BC74-4A49BFE00E9F}"/>
              </a:ext>
            </a:extLst>
          </p:cNvPr>
          <p:cNvSpPr/>
          <p:nvPr/>
        </p:nvSpPr>
        <p:spPr>
          <a:xfrm>
            <a:off x="4091709" y="5837382"/>
            <a:ext cx="2105891" cy="33958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8C5AFE1-A541-00FA-2614-0E1CDA3B2B9F}"/>
              </a:ext>
            </a:extLst>
          </p:cNvPr>
          <p:cNvSpPr txBox="1"/>
          <p:nvPr/>
        </p:nvSpPr>
        <p:spPr>
          <a:xfrm>
            <a:off x="973144" y="3493180"/>
            <a:ext cx="2447191" cy="369332"/>
          </a:xfrm>
          <a:prstGeom prst="rect">
            <a:avLst/>
          </a:prstGeom>
          <a:noFill/>
        </p:spPr>
        <p:txBody>
          <a:bodyPr wrap="square" rtlCol="0">
            <a:spAutoFit/>
          </a:bodyPr>
          <a:lstStyle/>
          <a:p>
            <a:r>
              <a:rPr lang="en-US" dirty="0">
                <a:solidFill>
                  <a:schemeClr val="accent6">
                    <a:lumMod val="75000"/>
                  </a:schemeClr>
                </a:solidFill>
              </a:rPr>
              <a:t>Video</a:t>
            </a:r>
          </a:p>
        </p:txBody>
      </p:sp>
      <p:sp>
        <p:nvSpPr>
          <p:cNvPr id="18" name="Rectangle 17">
            <a:extLst>
              <a:ext uri="{FF2B5EF4-FFF2-40B4-BE49-F238E27FC236}">
                <a16:creationId xmlns:a16="http://schemas.microsoft.com/office/drawing/2014/main" id="{F05F7B9A-39C7-5FA6-C487-22D4ECE3D40E}"/>
              </a:ext>
            </a:extLst>
          </p:cNvPr>
          <p:cNvSpPr/>
          <p:nvPr/>
        </p:nvSpPr>
        <p:spPr>
          <a:xfrm>
            <a:off x="4052789" y="2639731"/>
            <a:ext cx="1909596" cy="735495"/>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BABB6FF-EF3A-E2D1-3DD8-09495849F36F}"/>
              </a:ext>
            </a:extLst>
          </p:cNvPr>
          <p:cNvSpPr txBox="1"/>
          <p:nvPr/>
        </p:nvSpPr>
        <p:spPr>
          <a:xfrm>
            <a:off x="973144" y="3952414"/>
            <a:ext cx="2447191" cy="369332"/>
          </a:xfrm>
          <a:prstGeom prst="rect">
            <a:avLst/>
          </a:prstGeom>
          <a:noFill/>
        </p:spPr>
        <p:txBody>
          <a:bodyPr wrap="square" rtlCol="0">
            <a:spAutoFit/>
          </a:bodyPr>
          <a:lstStyle/>
          <a:p>
            <a:r>
              <a:rPr lang="en-US" dirty="0">
                <a:solidFill>
                  <a:schemeClr val="accent4">
                    <a:lumMod val="75000"/>
                  </a:schemeClr>
                </a:solidFill>
              </a:rPr>
              <a:t>External Assignments</a:t>
            </a:r>
          </a:p>
        </p:txBody>
      </p:sp>
      <p:sp>
        <p:nvSpPr>
          <p:cNvPr id="20" name="Rectangle 19">
            <a:extLst>
              <a:ext uri="{FF2B5EF4-FFF2-40B4-BE49-F238E27FC236}">
                <a16:creationId xmlns:a16="http://schemas.microsoft.com/office/drawing/2014/main" id="{97B2B393-0D09-4CD1-E5A2-0B3828EE0E6D}"/>
              </a:ext>
            </a:extLst>
          </p:cNvPr>
          <p:cNvSpPr/>
          <p:nvPr/>
        </p:nvSpPr>
        <p:spPr>
          <a:xfrm>
            <a:off x="4019496" y="4758431"/>
            <a:ext cx="1909596" cy="405044"/>
          </a:xfrm>
          <a:prstGeom prst="rect">
            <a:avLst/>
          </a:prstGeom>
          <a:noFill/>
          <a:ln w="412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013FDE3-8C08-D1E2-8759-C1DE7841CD8B}"/>
              </a:ext>
            </a:extLst>
          </p:cNvPr>
          <p:cNvSpPr txBox="1"/>
          <p:nvPr/>
        </p:nvSpPr>
        <p:spPr>
          <a:xfrm>
            <a:off x="958289" y="4405517"/>
            <a:ext cx="2447191" cy="369332"/>
          </a:xfrm>
          <a:prstGeom prst="rect">
            <a:avLst/>
          </a:prstGeom>
          <a:noFill/>
        </p:spPr>
        <p:txBody>
          <a:bodyPr wrap="square" rtlCol="0">
            <a:spAutoFit/>
          </a:bodyPr>
          <a:lstStyle/>
          <a:p>
            <a:r>
              <a:rPr lang="en-US" dirty="0">
                <a:solidFill>
                  <a:schemeClr val="accent1"/>
                </a:solidFill>
              </a:rPr>
              <a:t>Text Descriptors</a:t>
            </a:r>
          </a:p>
        </p:txBody>
      </p:sp>
      <p:sp>
        <p:nvSpPr>
          <p:cNvPr id="22" name="Rectangle 21">
            <a:extLst>
              <a:ext uri="{FF2B5EF4-FFF2-40B4-BE49-F238E27FC236}">
                <a16:creationId xmlns:a16="http://schemas.microsoft.com/office/drawing/2014/main" id="{7D28FD42-4350-4ECF-0395-543E244613B3}"/>
              </a:ext>
            </a:extLst>
          </p:cNvPr>
          <p:cNvSpPr/>
          <p:nvPr/>
        </p:nvSpPr>
        <p:spPr>
          <a:xfrm>
            <a:off x="4052789" y="2299317"/>
            <a:ext cx="728866" cy="326840"/>
          </a:xfrm>
          <a:prstGeom prst="rect">
            <a:avLst/>
          </a:prstGeom>
          <a:noFill/>
          <a:ln w="412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F5E07D1-BEFC-F259-DDD7-089BE31D3ED7}"/>
              </a:ext>
            </a:extLst>
          </p:cNvPr>
          <p:cNvSpPr/>
          <p:nvPr/>
        </p:nvSpPr>
        <p:spPr>
          <a:xfrm>
            <a:off x="4052789" y="3422981"/>
            <a:ext cx="2495068" cy="192775"/>
          </a:xfrm>
          <a:prstGeom prst="rect">
            <a:avLst/>
          </a:prstGeom>
          <a:noFill/>
          <a:ln w="412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104C0BC-1263-448E-7956-54E5E74DDF15}"/>
              </a:ext>
            </a:extLst>
          </p:cNvPr>
          <p:cNvSpPr/>
          <p:nvPr/>
        </p:nvSpPr>
        <p:spPr>
          <a:xfrm>
            <a:off x="4034349" y="4488104"/>
            <a:ext cx="1256742" cy="256753"/>
          </a:xfrm>
          <a:prstGeom prst="rect">
            <a:avLst/>
          </a:prstGeom>
          <a:noFill/>
          <a:ln w="412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58F6F2C-A4D1-B273-D7C9-4A790863CDF1}"/>
              </a:ext>
            </a:extLst>
          </p:cNvPr>
          <p:cNvSpPr/>
          <p:nvPr/>
        </p:nvSpPr>
        <p:spPr>
          <a:xfrm>
            <a:off x="4034349" y="5614556"/>
            <a:ext cx="1673724" cy="240530"/>
          </a:xfrm>
          <a:prstGeom prst="rect">
            <a:avLst/>
          </a:prstGeom>
          <a:noFill/>
          <a:ln w="412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964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p:bldP spid="14" grpId="0"/>
      <p:bldP spid="15" grpId="0" animBg="1"/>
      <p:bldP spid="16" grpId="0" animBg="1"/>
      <p:bldP spid="17" grpId="0"/>
      <p:bldP spid="18" grpId="0" animBg="1"/>
      <p:bldP spid="19" grpId="0"/>
      <p:bldP spid="20" grpId="0" animBg="1"/>
      <p:bldP spid="21" grpId="0"/>
      <p:bldP spid="22" grpId="0" animBg="1"/>
      <p:bldP spid="23" grpId="0" animBg="1"/>
      <p:bldP spid="24" grpId="0" animBg="1"/>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79D14-F1D9-B514-396A-9E40BA822B54}"/>
              </a:ext>
            </a:extLst>
          </p:cNvPr>
          <p:cNvSpPr>
            <a:spLocks noGrp="1"/>
          </p:cNvSpPr>
          <p:nvPr>
            <p:ph type="title"/>
          </p:nvPr>
        </p:nvSpPr>
        <p:spPr/>
        <p:txBody>
          <a:bodyPr/>
          <a:lstStyle/>
          <a:p>
            <a:r>
              <a:rPr lang="en-US" dirty="0"/>
              <a:t>Organizing Canvas</a:t>
            </a:r>
          </a:p>
        </p:txBody>
      </p:sp>
      <p:sp>
        <p:nvSpPr>
          <p:cNvPr id="3" name="Content Placeholder 2">
            <a:extLst>
              <a:ext uri="{FF2B5EF4-FFF2-40B4-BE49-F238E27FC236}">
                <a16:creationId xmlns:a16="http://schemas.microsoft.com/office/drawing/2014/main" id="{A9AA3A46-6779-43E9-764C-62BDC896DF2A}"/>
              </a:ext>
            </a:extLst>
          </p:cNvPr>
          <p:cNvSpPr>
            <a:spLocks noGrp="1"/>
          </p:cNvSpPr>
          <p:nvPr>
            <p:ph idx="4294967295"/>
          </p:nvPr>
        </p:nvSpPr>
        <p:spPr>
          <a:xfrm>
            <a:off x="838200" y="1825625"/>
            <a:ext cx="10515600" cy="4351338"/>
          </a:xfrm>
          <a:prstGeom prst="rect">
            <a:avLst/>
          </a:prstGeom>
        </p:spPr>
        <p:txBody>
          <a:bodyPr/>
          <a:lstStyle/>
          <a:p>
            <a:pPr marL="0" indent="0">
              <a:buNone/>
            </a:pPr>
            <a:r>
              <a:rPr lang="en-US" b="1" dirty="0"/>
              <a:t>Modules</a:t>
            </a:r>
          </a:p>
        </p:txBody>
      </p:sp>
      <p:pic>
        <p:nvPicPr>
          <p:cNvPr id="5" name="Picture 4">
            <a:extLst>
              <a:ext uri="{FF2B5EF4-FFF2-40B4-BE49-F238E27FC236}">
                <a16:creationId xmlns:a16="http://schemas.microsoft.com/office/drawing/2014/main" id="{3BD837C5-8CFA-A8DA-A1D5-714677B283D9}"/>
              </a:ext>
            </a:extLst>
          </p:cNvPr>
          <p:cNvPicPr>
            <a:picLocks noChangeAspect="1"/>
          </p:cNvPicPr>
          <p:nvPr/>
        </p:nvPicPr>
        <p:blipFill>
          <a:blip r:embed="rId2"/>
          <a:stretch>
            <a:fillRect/>
          </a:stretch>
        </p:blipFill>
        <p:spPr>
          <a:xfrm>
            <a:off x="6708039" y="1825625"/>
            <a:ext cx="4812681" cy="4818113"/>
          </a:xfrm>
          <a:prstGeom prst="rect">
            <a:avLst/>
          </a:prstGeom>
        </p:spPr>
      </p:pic>
      <p:pic>
        <p:nvPicPr>
          <p:cNvPr id="8" name="Picture 7">
            <a:extLst>
              <a:ext uri="{FF2B5EF4-FFF2-40B4-BE49-F238E27FC236}">
                <a16:creationId xmlns:a16="http://schemas.microsoft.com/office/drawing/2014/main" id="{4B89DE71-FD19-D758-C137-166BA5A4235D}"/>
              </a:ext>
            </a:extLst>
          </p:cNvPr>
          <p:cNvPicPr>
            <a:picLocks noChangeAspect="1"/>
          </p:cNvPicPr>
          <p:nvPr/>
        </p:nvPicPr>
        <p:blipFill>
          <a:blip r:embed="rId3"/>
          <a:stretch>
            <a:fillRect/>
          </a:stretch>
        </p:blipFill>
        <p:spPr>
          <a:xfrm>
            <a:off x="266719" y="2889504"/>
            <a:ext cx="6184161" cy="3295651"/>
          </a:xfrm>
          <a:prstGeom prst="rect">
            <a:avLst/>
          </a:prstGeom>
        </p:spPr>
      </p:pic>
    </p:spTree>
    <p:extLst>
      <p:ext uri="{BB962C8B-B14F-4D97-AF65-F5344CB8AC3E}">
        <p14:creationId xmlns:p14="http://schemas.microsoft.com/office/powerpoint/2010/main" val="1728612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79D14-F1D9-B514-396A-9E40BA822B54}"/>
              </a:ext>
            </a:extLst>
          </p:cNvPr>
          <p:cNvSpPr>
            <a:spLocks noGrp="1"/>
          </p:cNvSpPr>
          <p:nvPr>
            <p:ph type="title"/>
          </p:nvPr>
        </p:nvSpPr>
        <p:spPr/>
        <p:txBody>
          <a:bodyPr/>
          <a:lstStyle/>
          <a:p>
            <a:r>
              <a:rPr lang="en-US" dirty="0"/>
              <a:t>Organizing Canvas</a:t>
            </a:r>
          </a:p>
        </p:txBody>
      </p:sp>
      <p:sp>
        <p:nvSpPr>
          <p:cNvPr id="3" name="Content Placeholder 2">
            <a:extLst>
              <a:ext uri="{FF2B5EF4-FFF2-40B4-BE49-F238E27FC236}">
                <a16:creationId xmlns:a16="http://schemas.microsoft.com/office/drawing/2014/main" id="{A9AA3A46-6779-43E9-764C-62BDC896DF2A}"/>
              </a:ext>
            </a:extLst>
          </p:cNvPr>
          <p:cNvSpPr>
            <a:spLocks noGrp="1"/>
          </p:cNvSpPr>
          <p:nvPr>
            <p:ph idx="4294967295"/>
          </p:nvPr>
        </p:nvSpPr>
        <p:spPr>
          <a:xfrm>
            <a:off x="838200" y="1825625"/>
            <a:ext cx="10515600" cy="4351338"/>
          </a:xfrm>
          <a:prstGeom prst="rect">
            <a:avLst/>
          </a:prstGeom>
        </p:spPr>
        <p:txBody>
          <a:bodyPr/>
          <a:lstStyle/>
          <a:p>
            <a:pPr marL="0" indent="0">
              <a:buNone/>
            </a:pPr>
            <a:r>
              <a:rPr lang="en-US" b="1" dirty="0"/>
              <a:t>Pages</a:t>
            </a:r>
          </a:p>
        </p:txBody>
      </p:sp>
      <p:pic>
        <p:nvPicPr>
          <p:cNvPr id="6" name="Picture 5">
            <a:extLst>
              <a:ext uri="{FF2B5EF4-FFF2-40B4-BE49-F238E27FC236}">
                <a16:creationId xmlns:a16="http://schemas.microsoft.com/office/drawing/2014/main" id="{0F8513EF-5EB8-63D9-EF63-0427A57155C0}"/>
              </a:ext>
            </a:extLst>
          </p:cNvPr>
          <p:cNvPicPr>
            <a:picLocks noChangeAspect="1"/>
          </p:cNvPicPr>
          <p:nvPr/>
        </p:nvPicPr>
        <p:blipFill>
          <a:blip r:embed="rId2"/>
          <a:stretch>
            <a:fillRect/>
          </a:stretch>
        </p:blipFill>
        <p:spPr>
          <a:xfrm>
            <a:off x="3236023" y="1448409"/>
            <a:ext cx="6120118" cy="5144381"/>
          </a:xfrm>
          <a:prstGeom prst="rect">
            <a:avLst/>
          </a:prstGeom>
        </p:spPr>
      </p:pic>
    </p:spTree>
    <p:extLst>
      <p:ext uri="{BB962C8B-B14F-4D97-AF65-F5344CB8AC3E}">
        <p14:creationId xmlns:p14="http://schemas.microsoft.com/office/powerpoint/2010/main" val="173239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79D14-F1D9-B514-396A-9E40BA822B54}"/>
              </a:ext>
            </a:extLst>
          </p:cNvPr>
          <p:cNvSpPr>
            <a:spLocks noGrp="1"/>
          </p:cNvSpPr>
          <p:nvPr>
            <p:ph type="title"/>
          </p:nvPr>
        </p:nvSpPr>
        <p:spPr/>
        <p:txBody>
          <a:bodyPr/>
          <a:lstStyle/>
          <a:p>
            <a:r>
              <a:rPr lang="en-US" dirty="0"/>
              <a:t>Organizing Canvas</a:t>
            </a:r>
          </a:p>
        </p:txBody>
      </p:sp>
      <p:sp>
        <p:nvSpPr>
          <p:cNvPr id="3" name="Content Placeholder 2">
            <a:extLst>
              <a:ext uri="{FF2B5EF4-FFF2-40B4-BE49-F238E27FC236}">
                <a16:creationId xmlns:a16="http://schemas.microsoft.com/office/drawing/2014/main" id="{A9AA3A46-6779-43E9-764C-62BDC896DF2A}"/>
              </a:ext>
            </a:extLst>
          </p:cNvPr>
          <p:cNvSpPr>
            <a:spLocks noGrp="1"/>
          </p:cNvSpPr>
          <p:nvPr>
            <p:ph idx="4294967295"/>
          </p:nvPr>
        </p:nvSpPr>
        <p:spPr>
          <a:xfrm>
            <a:off x="838200" y="1825625"/>
            <a:ext cx="10515600" cy="4351338"/>
          </a:xfrm>
          <a:prstGeom prst="rect">
            <a:avLst/>
          </a:prstGeom>
        </p:spPr>
        <p:txBody>
          <a:bodyPr/>
          <a:lstStyle/>
          <a:p>
            <a:pPr marL="0" indent="0">
              <a:buNone/>
            </a:pPr>
            <a:r>
              <a:rPr lang="en-US" b="1" dirty="0"/>
              <a:t>Quizzes</a:t>
            </a:r>
          </a:p>
        </p:txBody>
      </p:sp>
      <p:pic>
        <p:nvPicPr>
          <p:cNvPr id="5" name="Picture 4">
            <a:extLst>
              <a:ext uri="{FF2B5EF4-FFF2-40B4-BE49-F238E27FC236}">
                <a16:creationId xmlns:a16="http://schemas.microsoft.com/office/drawing/2014/main" id="{549C1D88-7206-2D5E-0EE9-A45D33F25C62}"/>
              </a:ext>
            </a:extLst>
          </p:cNvPr>
          <p:cNvPicPr>
            <a:picLocks noChangeAspect="1"/>
          </p:cNvPicPr>
          <p:nvPr/>
        </p:nvPicPr>
        <p:blipFill>
          <a:blip r:embed="rId2"/>
          <a:stretch>
            <a:fillRect/>
          </a:stretch>
        </p:blipFill>
        <p:spPr>
          <a:xfrm>
            <a:off x="5303271" y="1496469"/>
            <a:ext cx="5857311" cy="4897965"/>
          </a:xfrm>
          <a:prstGeom prst="rect">
            <a:avLst/>
          </a:prstGeom>
        </p:spPr>
      </p:pic>
      <p:pic>
        <p:nvPicPr>
          <p:cNvPr id="6" name="Picture 5">
            <a:extLst>
              <a:ext uri="{FF2B5EF4-FFF2-40B4-BE49-F238E27FC236}">
                <a16:creationId xmlns:a16="http://schemas.microsoft.com/office/drawing/2014/main" id="{50AB44D0-2154-C9B3-48C0-B518BB5FD8C4}"/>
              </a:ext>
            </a:extLst>
          </p:cNvPr>
          <p:cNvPicPr>
            <a:picLocks noChangeAspect="1"/>
          </p:cNvPicPr>
          <p:nvPr/>
        </p:nvPicPr>
        <p:blipFill>
          <a:blip r:embed="rId3"/>
          <a:stretch>
            <a:fillRect/>
          </a:stretch>
        </p:blipFill>
        <p:spPr>
          <a:xfrm>
            <a:off x="1466609" y="2566723"/>
            <a:ext cx="2936716" cy="3282708"/>
          </a:xfrm>
          <a:prstGeom prst="rect">
            <a:avLst/>
          </a:prstGeom>
        </p:spPr>
      </p:pic>
    </p:spTree>
    <p:extLst>
      <p:ext uri="{BB962C8B-B14F-4D97-AF65-F5344CB8AC3E}">
        <p14:creationId xmlns:p14="http://schemas.microsoft.com/office/powerpoint/2010/main" val="2100435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79D14-F1D9-B514-396A-9E40BA822B54}"/>
              </a:ext>
            </a:extLst>
          </p:cNvPr>
          <p:cNvSpPr>
            <a:spLocks noGrp="1"/>
          </p:cNvSpPr>
          <p:nvPr>
            <p:ph type="title"/>
          </p:nvPr>
        </p:nvSpPr>
        <p:spPr/>
        <p:txBody>
          <a:bodyPr/>
          <a:lstStyle/>
          <a:p>
            <a:r>
              <a:rPr lang="en-US" dirty="0"/>
              <a:t>Organizing Canvas</a:t>
            </a:r>
          </a:p>
        </p:txBody>
      </p:sp>
      <p:sp>
        <p:nvSpPr>
          <p:cNvPr id="3" name="Content Placeholder 2">
            <a:extLst>
              <a:ext uri="{FF2B5EF4-FFF2-40B4-BE49-F238E27FC236}">
                <a16:creationId xmlns:a16="http://schemas.microsoft.com/office/drawing/2014/main" id="{A9AA3A46-6779-43E9-764C-62BDC896DF2A}"/>
              </a:ext>
            </a:extLst>
          </p:cNvPr>
          <p:cNvSpPr>
            <a:spLocks noGrp="1"/>
          </p:cNvSpPr>
          <p:nvPr>
            <p:ph idx="4294967295"/>
          </p:nvPr>
        </p:nvSpPr>
        <p:spPr>
          <a:xfrm>
            <a:off x="838200" y="1825625"/>
            <a:ext cx="10515600" cy="4351338"/>
          </a:xfrm>
          <a:prstGeom prst="rect">
            <a:avLst/>
          </a:prstGeom>
        </p:spPr>
        <p:txBody>
          <a:bodyPr/>
          <a:lstStyle/>
          <a:p>
            <a:pPr marL="0" indent="0">
              <a:buNone/>
            </a:pPr>
            <a:r>
              <a:rPr lang="en-US" b="1" dirty="0"/>
              <a:t>Quizzes</a:t>
            </a:r>
          </a:p>
        </p:txBody>
      </p:sp>
      <p:pic>
        <p:nvPicPr>
          <p:cNvPr id="6" name="Picture 5">
            <a:extLst>
              <a:ext uri="{FF2B5EF4-FFF2-40B4-BE49-F238E27FC236}">
                <a16:creationId xmlns:a16="http://schemas.microsoft.com/office/drawing/2014/main" id="{C5CC7378-894F-5CE0-418A-FFDA58C91561}"/>
              </a:ext>
            </a:extLst>
          </p:cNvPr>
          <p:cNvPicPr>
            <a:picLocks noChangeAspect="1"/>
          </p:cNvPicPr>
          <p:nvPr/>
        </p:nvPicPr>
        <p:blipFill>
          <a:blip r:embed="rId2"/>
          <a:stretch>
            <a:fillRect/>
          </a:stretch>
        </p:blipFill>
        <p:spPr>
          <a:xfrm>
            <a:off x="796747" y="2604936"/>
            <a:ext cx="4578585" cy="3403775"/>
          </a:xfrm>
          <a:prstGeom prst="rect">
            <a:avLst/>
          </a:prstGeom>
        </p:spPr>
      </p:pic>
      <p:pic>
        <p:nvPicPr>
          <p:cNvPr id="8" name="Picture 7">
            <a:extLst>
              <a:ext uri="{FF2B5EF4-FFF2-40B4-BE49-F238E27FC236}">
                <a16:creationId xmlns:a16="http://schemas.microsoft.com/office/drawing/2014/main" id="{BEA63B65-7D5D-4E7F-1DC7-DFD266D1CAC0}"/>
              </a:ext>
            </a:extLst>
          </p:cNvPr>
          <p:cNvPicPr>
            <a:picLocks noChangeAspect="1"/>
          </p:cNvPicPr>
          <p:nvPr/>
        </p:nvPicPr>
        <p:blipFill>
          <a:blip r:embed="rId3"/>
          <a:stretch>
            <a:fillRect/>
          </a:stretch>
        </p:blipFill>
        <p:spPr>
          <a:xfrm>
            <a:off x="6654122" y="2604935"/>
            <a:ext cx="4008646" cy="3403775"/>
          </a:xfrm>
          <a:prstGeom prst="rect">
            <a:avLst/>
          </a:prstGeom>
        </p:spPr>
      </p:pic>
    </p:spTree>
    <p:extLst>
      <p:ext uri="{BB962C8B-B14F-4D97-AF65-F5344CB8AC3E}">
        <p14:creationId xmlns:p14="http://schemas.microsoft.com/office/powerpoint/2010/main" val="4154354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79D14-F1D9-B514-396A-9E40BA822B54}"/>
              </a:ext>
            </a:extLst>
          </p:cNvPr>
          <p:cNvSpPr>
            <a:spLocks noGrp="1"/>
          </p:cNvSpPr>
          <p:nvPr>
            <p:ph type="title"/>
          </p:nvPr>
        </p:nvSpPr>
        <p:spPr/>
        <p:txBody>
          <a:bodyPr/>
          <a:lstStyle/>
          <a:p>
            <a:r>
              <a:rPr lang="en-US" dirty="0"/>
              <a:t>Organizing Canvas</a:t>
            </a:r>
          </a:p>
        </p:txBody>
      </p:sp>
      <p:sp>
        <p:nvSpPr>
          <p:cNvPr id="3" name="Content Placeholder 2">
            <a:extLst>
              <a:ext uri="{FF2B5EF4-FFF2-40B4-BE49-F238E27FC236}">
                <a16:creationId xmlns:a16="http://schemas.microsoft.com/office/drawing/2014/main" id="{A9AA3A46-6779-43E9-764C-62BDC896DF2A}"/>
              </a:ext>
            </a:extLst>
          </p:cNvPr>
          <p:cNvSpPr>
            <a:spLocks noGrp="1"/>
          </p:cNvSpPr>
          <p:nvPr>
            <p:ph idx="4294967295"/>
          </p:nvPr>
        </p:nvSpPr>
        <p:spPr>
          <a:xfrm>
            <a:off x="838200" y="1825625"/>
            <a:ext cx="10515600" cy="4351338"/>
          </a:xfrm>
          <a:prstGeom prst="rect">
            <a:avLst/>
          </a:prstGeom>
        </p:spPr>
        <p:txBody>
          <a:bodyPr/>
          <a:lstStyle/>
          <a:p>
            <a:pPr marL="0" indent="0">
              <a:buNone/>
            </a:pPr>
            <a:r>
              <a:rPr lang="en-US" b="1" dirty="0"/>
              <a:t>Proctoring</a:t>
            </a:r>
          </a:p>
          <a:p>
            <a:r>
              <a:rPr lang="en-US" dirty="0" err="1"/>
              <a:t>LockDown</a:t>
            </a:r>
            <a:r>
              <a:rPr lang="en-US" dirty="0"/>
              <a:t> Browser</a:t>
            </a:r>
          </a:p>
          <a:p>
            <a:pPr lvl="1"/>
            <a:r>
              <a:rPr lang="en-US" dirty="0"/>
              <a:t>Free unlimited use</a:t>
            </a:r>
          </a:p>
          <a:p>
            <a:pPr lvl="1"/>
            <a:r>
              <a:rPr lang="en-US" dirty="0"/>
              <a:t>Webcam and Camera only</a:t>
            </a:r>
          </a:p>
          <a:p>
            <a:r>
              <a:rPr lang="en-US" dirty="0" err="1"/>
              <a:t>Honorlock</a:t>
            </a:r>
            <a:endParaRPr lang="en-US" dirty="0"/>
          </a:p>
          <a:p>
            <a:pPr lvl="1"/>
            <a:r>
              <a:rPr lang="en-US" dirty="0"/>
              <a:t>A bit more complicated fee structure</a:t>
            </a:r>
          </a:p>
          <a:p>
            <a:pPr lvl="1"/>
            <a:r>
              <a:rPr lang="en-US" dirty="0"/>
              <a:t>Webcam and computer desktop</a:t>
            </a:r>
          </a:p>
          <a:p>
            <a:pPr lvl="1"/>
            <a:r>
              <a:rPr lang="en-US" dirty="0"/>
              <a:t>AI and/or a person proctoring</a:t>
            </a:r>
          </a:p>
        </p:txBody>
      </p:sp>
    </p:spTree>
    <p:extLst>
      <p:ext uri="{BB962C8B-B14F-4D97-AF65-F5344CB8AC3E}">
        <p14:creationId xmlns:p14="http://schemas.microsoft.com/office/powerpoint/2010/main" val="419992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79D14-F1D9-B514-396A-9E40BA822B54}"/>
              </a:ext>
            </a:extLst>
          </p:cNvPr>
          <p:cNvSpPr>
            <a:spLocks noGrp="1"/>
          </p:cNvSpPr>
          <p:nvPr>
            <p:ph type="title"/>
          </p:nvPr>
        </p:nvSpPr>
        <p:spPr/>
        <p:txBody>
          <a:bodyPr/>
          <a:lstStyle/>
          <a:p>
            <a:r>
              <a:rPr lang="en-US" dirty="0"/>
              <a:t>Organizing Canvas</a:t>
            </a:r>
          </a:p>
        </p:txBody>
      </p:sp>
      <p:sp>
        <p:nvSpPr>
          <p:cNvPr id="3" name="Content Placeholder 2">
            <a:extLst>
              <a:ext uri="{FF2B5EF4-FFF2-40B4-BE49-F238E27FC236}">
                <a16:creationId xmlns:a16="http://schemas.microsoft.com/office/drawing/2014/main" id="{A9AA3A46-6779-43E9-764C-62BDC896DF2A}"/>
              </a:ext>
            </a:extLst>
          </p:cNvPr>
          <p:cNvSpPr>
            <a:spLocks noGrp="1"/>
          </p:cNvSpPr>
          <p:nvPr>
            <p:ph idx="4294967295"/>
          </p:nvPr>
        </p:nvSpPr>
        <p:spPr>
          <a:xfrm>
            <a:off x="838200" y="1825625"/>
            <a:ext cx="10515600" cy="4351338"/>
          </a:xfrm>
          <a:prstGeom prst="rect">
            <a:avLst/>
          </a:prstGeom>
        </p:spPr>
        <p:txBody>
          <a:bodyPr/>
          <a:lstStyle/>
          <a:p>
            <a:pPr marL="0" indent="0">
              <a:buNone/>
            </a:pPr>
            <a:r>
              <a:rPr lang="en-US" b="1" dirty="0"/>
              <a:t>Assignments</a:t>
            </a:r>
          </a:p>
        </p:txBody>
      </p:sp>
      <p:pic>
        <p:nvPicPr>
          <p:cNvPr id="6" name="Picture 5">
            <a:extLst>
              <a:ext uri="{FF2B5EF4-FFF2-40B4-BE49-F238E27FC236}">
                <a16:creationId xmlns:a16="http://schemas.microsoft.com/office/drawing/2014/main" id="{574A4ACC-1365-F203-6702-5A1BFF647451}"/>
              </a:ext>
            </a:extLst>
          </p:cNvPr>
          <p:cNvPicPr>
            <a:picLocks noChangeAspect="1"/>
          </p:cNvPicPr>
          <p:nvPr/>
        </p:nvPicPr>
        <p:blipFill>
          <a:blip r:embed="rId2"/>
          <a:stretch>
            <a:fillRect/>
          </a:stretch>
        </p:blipFill>
        <p:spPr>
          <a:xfrm>
            <a:off x="3869739" y="1487065"/>
            <a:ext cx="6585067" cy="5028458"/>
          </a:xfrm>
          <a:prstGeom prst="rect">
            <a:avLst/>
          </a:prstGeom>
        </p:spPr>
      </p:pic>
    </p:spTree>
    <p:extLst>
      <p:ext uri="{BB962C8B-B14F-4D97-AF65-F5344CB8AC3E}">
        <p14:creationId xmlns:p14="http://schemas.microsoft.com/office/powerpoint/2010/main" val="4011222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79D14-F1D9-B514-396A-9E40BA822B54}"/>
              </a:ext>
            </a:extLst>
          </p:cNvPr>
          <p:cNvSpPr>
            <a:spLocks noGrp="1"/>
          </p:cNvSpPr>
          <p:nvPr>
            <p:ph type="title"/>
          </p:nvPr>
        </p:nvSpPr>
        <p:spPr/>
        <p:txBody>
          <a:bodyPr/>
          <a:lstStyle/>
          <a:p>
            <a:r>
              <a:rPr lang="en-US" dirty="0"/>
              <a:t>Organizing Canvas</a:t>
            </a:r>
          </a:p>
        </p:txBody>
      </p:sp>
      <p:sp>
        <p:nvSpPr>
          <p:cNvPr id="3" name="Content Placeholder 2">
            <a:extLst>
              <a:ext uri="{FF2B5EF4-FFF2-40B4-BE49-F238E27FC236}">
                <a16:creationId xmlns:a16="http://schemas.microsoft.com/office/drawing/2014/main" id="{A9AA3A46-6779-43E9-764C-62BDC896DF2A}"/>
              </a:ext>
            </a:extLst>
          </p:cNvPr>
          <p:cNvSpPr>
            <a:spLocks noGrp="1"/>
          </p:cNvSpPr>
          <p:nvPr>
            <p:ph idx="4294967295"/>
          </p:nvPr>
        </p:nvSpPr>
        <p:spPr>
          <a:xfrm>
            <a:off x="838200" y="1825625"/>
            <a:ext cx="10515600" cy="4351338"/>
          </a:xfrm>
          <a:prstGeom prst="rect">
            <a:avLst/>
          </a:prstGeom>
        </p:spPr>
        <p:txBody>
          <a:bodyPr/>
          <a:lstStyle/>
          <a:p>
            <a:pPr marL="0" indent="0">
              <a:buNone/>
            </a:pPr>
            <a:r>
              <a:rPr lang="en-US" b="1" dirty="0"/>
              <a:t>Rubrics</a:t>
            </a:r>
          </a:p>
        </p:txBody>
      </p:sp>
      <p:pic>
        <p:nvPicPr>
          <p:cNvPr id="6" name="Picture 5">
            <a:extLst>
              <a:ext uri="{FF2B5EF4-FFF2-40B4-BE49-F238E27FC236}">
                <a16:creationId xmlns:a16="http://schemas.microsoft.com/office/drawing/2014/main" id="{4435D2D3-F678-C0D1-5F9B-B8E5A66EFE9E}"/>
              </a:ext>
            </a:extLst>
          </p:cNvPr>
          <p:cNvPicPr>
            <a:picLocks noChangeAspect="1"/>
          </p:cNvPicPr>
          <p:nvPr/>
        </p:nvPicPr>
        <p:blipFill>
          <a:blip r:embed="rId2"/>
          <a:stretch>
            <a:fillRect/>
          </a:stretch>
        </p:blipFill>
        <p:spPr>
          <a:xfrm>
            <a:off x="2999232" y="1720069"/>
            <a:ext cx="8608851" cy="4750737"/>
          </a:xfrm>
          <a:prstGeom prst="rect">
            <a:avLst/>
          </a:prstGeom>
        </p:spPr>
      </p:pic>
    </p:spTree>
    <p:extLst>
      <p:ext uri="{BB962C8B-B14F-4D97-AF65-F5344CB8AC3E}">
        <p14:creationId xmlns:p14="http://schemas.microsoft.com/office/powerpoint/2010/main" val="149316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79D14-F1D9-B514-396A-9E40BA822B54}"/>
              </a:ext>
            </a:extLst>
          </p:cNvPr>
          <p:cNvSpPr>
            <a:spLocks noGrp="1"/>
          </p:cNvSpPr>
          <p:nvPr>
            <p:ph type="title"/>
          </p:nvPr>
        </p:nvSpPr>
        <p:spPr/>
        <p:txBody>
          <a:bodyPr/>
          <a:lstStyle/>
          <a:p>
            <a:r>
              <a:rPr lang="en-US" dirty="0"/>
              <a:t>Organizing Canvas</a:t>
            </a:r>
          </a:p>
        </p:txBody>
      </p:sp>
      <p:sp>
        <p:nvSpPr>
          <p:cNvPr id="3" name="Content Placeholder 2">
            <a:extLst>
              <a:ext uri="{FF2B5EF4-FFF2-40B4-BE49-F238E27FC236}">
                <a16:creationId xmlns:a16="http://schemas.microsoft.com/office/drawing/2014/main" id="{A9AA3A46-6779-43E9-764C-62BDC896DF2A}"/>
              </a:ext>
            </a:extLst>
          </p:cNvPr>
          <p:cNvSpPr>
            <a:spLocks noGrp="1"/>
          </p:cNvSpPr>
          <p:nvPr>
            <p:ph idx="4294967295"/>
          </p:nvPr>
        </p:nvSpPr>
        <p:spPr>
          <a:xfrm>
            <a:off x="838200" y="1825625"/>
            <a:ext cx="10515600" cy="4351338"/>
          </a:xfrm>
          <a:prstGeom prst="rect">
            <a:avLst/>
          </a:prstGeom>
        </p:spPr>
        <p:txBody>
          <a:bodyPr/>
          <a:lstStyle/>
          <a:p>
            <a:pPr marL="0" indent="0">
              <a:buNone/>
            </a:pPr>
            <a:r>
              <a:rPr lang="en-US" b="1" dirty="0"/>
              <a:t>Rubrics</a:t>
            </a:r>
          </a:p>
        </p:txBody>
      </p:sp>
      <p:pic>
        <p:nvPicPr>
          <p:cNvPr id="5" name="Picture 4">
            <a:extLst>
              <a:ext uri="{FF2B5EF4-FFF2-40B4-BE49-F238E27FC236}">
                <a16:creationId xmlns:a16="http://schemas.microsoft.com/office/drawing/2014/main" id="{907C4046-0CD0-A5F1-9A94-D7FAD33BCC7B}"/>
              </a:ext>
            </a:extLst>
          </p:cNvPr>
          <p:cNvPicPr>
            <a:picLocks noChangeAspect="1"/>
          </p:cNvPicPr>
          <p:nvPr/>
        </p:nvPicPr>
        <p:blipFill>
          <a:blip r:embed="rId2"/>
          <a:stretch>
            <a:fillRect/>
          </a:stretch>
        </p:blipFill>
        <p:spPr>
          <a:xfrm>
            <a:off x="4301827" y="1565452"/>
            <a:ext cx="5673852" cy="4737733"/>
          </a:xfrm>
          <a:prstGeom prst="rect">
            <a:avLst/>
          </a:prstGeom>
        </p:spPr>
      </p:pic>
    </p:spTree>
    <p:extLst>
      <p:ext uri="{BB962C8B-B14F-4D97-AF65-F5344CB8AC3E}">
        <p14:creationId xmlns:p14="http://schemas.microsoft.com/office/powerpoint/2010/main" val="139732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2CED0-C9BA-13EB-D193-2A7E759F535C}"/>
              </a:ext>
            </a:extLst>
          </p:cNvPr>
          <p:cNvSpPr>
            <a:spLocks noGrp="1"/>
          </p:cNvSpPr>
          <p:nvPr>
            <p:ph type="title"/>
          </p:nvPr>
        </p:nvSpPr>
        <p:spPr>
          <a:xfrm>
            <a:off x="481725" y="3643202"/>
            <a:ext cx="10566400" cy="1143000"/>
          </a:xfrm>
        </p:spPr>
        <p:txBody>
          <a:bodyPr/>
          <a:lstStyle/>
          <a:p>
            <a:pPr algn="ctr"/>
            <a:r>
              <a:rPr lang="en-US" dirty="0"/>
              <a:t>General Instructional Policies</a:t>
            </a:r>
            <a:br>
              <a:rPr lang="en-US" dirty="0"/>
            </a:br>
            <a:br>
              <a:rPr lang="en-US" dirty="0"/>
            </a:br>
            <a:br>
              <a:rPr lang="en-US" dirty="0"/>
            </a:br>
            <a:endParaRPr lang="en-US" sz="2000" b="0" dirty="0"/>
          </a:p>
        </p:txBody>
      </p:sp>
    </p:spTree>
    <p:extLst>
      <p:ext uri="{BB962C8B-B14F-4D97-AF65-F5344CB8AC3E}">
        <p14:creationId xmlns:p14="http://schemas.microsoft.com/office/powerpoint/2010/main" val="67570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79D14-F1D9-B514-396A-9E40BA822B54}"/>
              </a:ext>
            </a:extLst>
          </p:cNvPr>
          <p:cNvSpPr>
            <a:spLocks noGrp="1"/>
          </p:cNvSpPr>
          <p:nvPr>
            <p:ph type="title"/>
          </p:nvPr>
        </p:nvSpPr>
        <p:spPr/>
        <p:txBody>
          <a:bodyPr/>
          <a:lstStyle/>
          <a:p>
            <a:r>
              <a:rPr lang="en-US" dirty="0"/>
              <a:t>Organizing Canvas</a:t>
            </a:r>
          </a:p>
        </p:txBody>
      </p:sp>
      <p:sp>
        <p:nvSpPr>
          <p:cNvPr id="3" name="Content Placeholder 2">
            <a:extLst>
              <a:ext uri="{FF2B5EF4-FFF2-40B4-BE49-F238E27FC236}">
                <a16:creationId xmlns:a16="http://schemas.microsoft.com/office/drawing/2014/main" id="{A9AA3A46-6779-43E9-764C-62BDC896DF2A}"/>
              </a:ext>
            </a:extLst>
          </p:cNvPr>
          <p:cNvSpPr>
            <a:spLocks noGrp="1"/>
          </p:cNvSpPr>
          <p:nvPr>
            <p:ph idx="4294967295"/>
          </p:nvPr>
        </p:nvSpPr>
        <p:spPr>
          <a:xfrm>
            <a:off x="838200" y="1825625"/>
            <a:ext cx="10515600" cy="4351338"/>
          </a:xfrm>
          <a:prstGeom prst="rect">
            <a:avLst/>
          </a:prstGeom>
        </p:spPr>
        <p:txBody>
          <a:bodyPr/>
          <a:lstStyle/>
          <a:p>
            <a:pPr marL="0" indent="0">
              <a:buNone/>
            </a:pPr>
            <a:r>
              <a:rPr lang="en-US" b="1" dirty="0" err="1"/>
              <a:t>SpeedGrader</a:t>
            </a:r>
            <a:endParaRPr lang="en-US" b="1" dirty="0"/>
          </a:p>
        </p:txBody>
      </p:sp>
      <p:pic>
        <p:nvPicPr>
          <p:cNvPr id="8" name="Picture 7">
            <a:extLst>
              <a:ext uri="{FF2B5EF4-FFF2-40B4-BE49-F238E27FC236}">
                <a16:creationId xmlns:a16="http://schemas.microsoft.com/office/drawing/2014/main" id="{9A73AE70-D0EC-5ED0-4638-E71E7697FEEE}"/>
              </a:ext>
            </a:extLst>
          </p:cNvPr>
          <p:cNvPicPr>
            <a:picLocks noChangeAspect="1"/>
          </p:cNvPicPr>
          <p:nvPr/>
        </p:nvPicPr>
        <p:blipFill>
          <a:blip r:embed="rId2"/>
          <a:stretch>
            <a:fillRect/>
          </a:stretch>
        </p:blipFill>
        <p:spPr>
          <a:xfrm>
            <a:off x="3358252" y="1690688"/>
            <a:ext cx="8567417" cy="4802187"/>
          </a:xfrm>
          <a:prstGeom prst="rect">
            <a:avLst/>
          </a:prstGeom>
        </p:spPr>
      </p:pic>
    </p:spTree>
    <p:extLst>
      <p:ext uri="{BB962C8B-B14F-4D97-AF65-F5344CB8AC3E}">
        <p14:creationId xmlns:p14="http://schemas.microsoft.com/office/powerpoint/2010/main" val="383087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79D14-F1D9-B514-396A-9E40BA822B54}"/>
              </a:ext>
            </a:extLst>
          </p:cNvPr>
          <p:cNvSpPr>
            <a:spLocks noGrp="1"/>
          </p:cNvSpPr>
          <p:nvPr>
            <p:ph type="title"/>
          </p:nvPr>
        </p:nvSpPr>
        <p:spPr/>
        <p:txBody>
          <a:bodyPr/>
          <a:lstStyle/>
          <a:p>
            <a:r>
              <a:rPr lang="en-US" dirty="0"/>
              <a:t>Organizing Canvas</a:t>
            </a:r>
          </a:p>
        </p:txBody>
      </p:sp>
      <p:sp>
        <p:nvSpPr>
          <p:cNvPr id="3" name="Content Placeholder 2">
            <a:extLst>
              <a:ext uri="{FF2B5EF4-FFF2-40B4-BE49-F238E27FC236}">
                <a16:creationId xmlns:a16="http://schemas.microsoft.com/office/drawing/2014/main" id="{A9AA3A46-6779-43E9-764C-62BDC896DF2A}"/>
              </a:ext>
            </a:extLst>
          </p:cNvPr>
          <p:cNvSpPr>
            <a:spLocks noGrp="1"/>
          </p:cNvSpPr>
          <p:nvPr>
            <p:ph idx="4294967295"/>
          </p:nvPr>
        </p:nvSpPr>
        <p:spPr>
          <a:xfrm>
            <a:off x="838200" y="1825625"/>
            <a:ext cx="10515600" cy="4351338"/>
          </a:xfrm>
          <a:prstGeom prst="rect">
            <a:avLst/>
          </a:prstGeom>
        </p:spPr>
        <p:txBody>
          <a:bodyPr/>
          <a:lstStyle/>
          <a:p>
            <a:pPr marL="0" indent="0">
              <a:buNone/>
            </a:pPr>
            <a:r>
              <a:rPr lang="en-US" b="1" dirty="0"/>
              <a:t>Notes</a:t>
            </a:r>
          </a:p>
          <a:p>
            <a:r>
              <a:rPr lang="en-US" dirty="0"/>
              <a:t>Set “Syllabus” as a landing page</a:t>
            </a:r>
          </a:p>
          <a:p>
            <a:r>
              <a:rPr lang="en-US" dirty="0"/>
              <a:t>Hide “Files” and “Pages”</a:t>
            </a:r>
          </a:p>
          <a:p>
            <a:r>
              <a:rPr lang="en-US" dirty="0"/>
              <a:t>Don’t build quizzes or exams in the live shell</a:t>
            </a:r>
          </a:p>
          <a:p>
            <a:r>
              <a:rPr lang="en-US" dirty="0"/>
              <a:t>For assignments that Canvas doesn’t grade automatically, set Grade Posting Policy to “Manual.”</a:t>
            </a:r>
          </a:p>
        </p:txBody>
      </p:sp>
    </p:spTree>
    <p:extLst>
      <p:ext uri="{BB962C8B-B14F-4D97-AF65-F5344CB8AC3E}">
        <p14:creationId xmlns:p14="http://schemas.microsoft.com/office/powerpoint/2010/main" val="2782881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A350-73FB-B700-04F7-F005A040B434}"/>
              </a:ext>
            </a:extLst>
          </p:cNvPr>
          <p:cNvSpPr>
            <a:spLocks noGrp="1"/>
          </p:cNvSpPr>
          <p:nvPr>
            <p:ph type="title"/>
          </p:nvPr>
        </p:nvSpPr>
        <p:spPr>
          <a:xfrm>
            <a:off x="634124" y="2970542"/>
            <a:ext cx="10566400" cy="1143000"/>
          </a:xfrm>
        </p:spPr>
        <p:txBody>
          <a:bodyPr/>
          <a:lstStyle/>
          <a:p>
            <a:pPr algn="ctr"/>
            <a:r>
              <a:rPr lang="en-US" dirty="0"/>
              <a:t>Class management and</a:t>
            </a:r>
            <a:br>
              <a:rPr lang="en-US" dirty="0"/>
            </a:br>
            <a:r>
              <a:rPr lang="en-US" dirty="0"/>
              <a:t>Active learning</a:t>
            </a:r>
            <a:br>
              <a:rPr lang="en-US" dirty="0"/>
            </a:br>
            <a:br>
              <a:rPr lang="en-US" dirty="0"/>
            </a:br>
            <a:r>
              <a:rPr lang="en-US" sz="2000" b="0" dirty="0"/>
              <a:t>Dr. Donna Marion, Department of Psychology </a:t>
            </a:r>
            <a:br>
              <a:rPr lang="en-US" sz="2000" b="0" dirty="0"/>
            </a:br>
            <a:r>
              <a:rPr lang="en-US" sz="2000" b="0" dirty="0"/>
              <a:t>Dr. </a:t>
            </a:r>
            <a:r>
              <a:rPr lang="en-US" sz="2000" b="0" dirty="0" err="1"/>
              <a:t>Papiya</a:t>
            </a:r>
            <a:r>
              <a:rPr lang="en-US" sz="2000" b="0" dirty="0"/>
              <a:t> Bhattacharjee, Department of Mathematical Sciences </a:t>
            </a:r>
          </a:p>
        </p:txBody>
      </p:sp>
    </p:spTree>
    <p:extLst>
      <p:ext uri="{BB962C8B-B14F-4D97-AF65-F5344CB8AC3E}">
        <p14:creationId xmlns:p14="http://schemas.microsoft.com/office/powerpoint/2010/main" val="427846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ECEE3-22DE-41D0-86CD-1D18321326C1}"/>
              </a:ext>
            </a:extLst>
          </p:cNvPr>
          <p:cNvSpPr>
            <a:spLocks noGrp="1"/>
          </p:cNvSpPr>
          <p:nvPr>
            <p:ph type="title"/>
          </p:nvPr>
        </p:nvSpPr>
        <p:spPr>
          <a:xfrm>
            <a:off x="1348353" y="-247463"/>
            <a:ext cx="9593450" cy="1188720"/>
          </a:xfrm>
        </p:spPr>
        <p:txBody>
          <a:bodyPr/>
          <a:lstStyle/>
          <a:p>
            <a:pPr algn="ctr"/>
            <a:r>
              <a:rPr lang="en-US" dirty="0"/>
              <a:t>CLASS MANAGEMENT</a:t>
            </a:r>
          </a:p>
        </p:txBody>
      </p:sp>
      <p:sp>
        <p:nvSpPr>
          <p:cNvPr id="3" name="Content Placeholder 2">
            <a:extLst>
              <a:ext uri="{FF2B5EF4-FFF2-40B4-BE49-F238E27FC236}">
                <a16:creationId xmlns:a16="http://schemas.microsoft.com/office/drawing/2014/main" id="{AE411245-BECC-42A7-AD46-AEC07DB4AEAC}"/>
              </a:ext>
            </a:extLst>
          </p:cNvPr>
          <p:cNvSpPr>
            <a:spLocks noGrp="1"/>
          </p:cNvSpPr>
          <p:nvPr>
            <p:ph idx="4294967295"/>
          </p:nvPr>
        </p:nvSpPr>
        <p:spPr>
          <a:xfrm>
            <a:off x="1028700" y="1130300"/>
            <a:ext cx="9913103" cy="4427855"/>
          </a:xfrm>
          <a:prstGeom prst="rect">
            <a:avLst/>
          </a:prstGeom>
        </p:spPr>
        <p:txBody>
          <a:bodyPr>
            <a:normAutofit fontScale="70000" lnSpcReduction="20000"/>
          </a:bodyPr>
          <a:lstStyle/>
          <a:p>
            <a:pPr>
              <a:buFont typeface="Wingdings" panose="05000000000000000000" pitchFamily="2" charset="2"/>
              <a:buChar char="§"/>
            </a:pPr>
            <a:r>
              <a:rPr lang="en-US" sz="2900" dirty="0"/>
              <a:t>The </a:t>
            </a:r>
            <a:r>
              <a:rPr lang="en-US" sz="2800" dirty="0"/>
              <a:t>syllabus sets the rules – create a strong syllabus and follow it</a:t>
            </a:r>
          </a:p>
          <a:p>
            <a:pPr>
              <a:buFont typeface="Wingdings" panose="05000000000000000000" pitchFamily="2" charset="2"/>
              <a:buChar char="§"/>
            </a:pPr>
            <a:r>
              <a:rPr lang="en-US" sz="2800" dirty="0"/>
              <a:t>Treat all students equally</a:t>
            </a:r>
          </a:p>
          <a:p>
            <a:pPr lvl="1">
              <a:buFont typeface="Wingdings" panose="05000000000000000000" pitchFamily="2" charset="2"/>
              <a:buChar char="§"/>
            </a:pPr>
            <a:r>
              <a:rPr lang="en-US" sz="2600" dirty="0"/>
              <a:t>Grading rubrics</a:t>
            </a:r>
          </a:p>
          <a:p>
            <a:pPr lvl="1">
              <a:buFont typeface="Wingdings" panose="05000000000000000000" pitchFamily="2" charset="2"/>
              <a:buChar char="§"/>
            </a:pPr>
            <a:r>
              <a:rPr lang="en-US" sz="2600" dirty="0"/>
              <a:t>SAS accommodations</a:t>
            </a:r>
          </a:p>
          <a:p>
            <a:pPr lvl="1">
              <a:buFont typeface="Wingdings" panose="05000000000000000000" pitchFamily="2" charset="2"/>
              <a:buChar char="§"/>
            </a:pPr>
            <a:r>
              <a:rPr lang="en-US" sz="2600" dirty="0"/>
              <a:t>Absenteeism/makeups </a:t>
            </a:r>
          </a:p>
          <a:p>
            <a:pPr>
              <a:buFont typeface="Wingdings" panose="05000000000000000000" pitchFamily="2" charset="2"/>
              <a:buChar char="§"/>
            </a:pPr>
            <a:r>
              <a:rPr lang="en-US" sz="2800" dirty="0"/>
              <a:t>Encourage class attendance</a:t>
            </a:r>
          </a:p>
          <a:p>
            <a:pPr lvl="1">
              <a:buFont typeface="Wingdings" panose="05000000000000000000" pitchFamily="2" charset="2"/>
              <a:buChar char="§"/>
            </a:pPr>
            <a:r>
              <a:rPr lang="en-US" sz="2600" dirty="0"/>
              <a:t>Canvas Roll Call</a:t>
            </a:r>
          </a:p>
          <a:p>
            <a:pPr lvl="1">
              <a:buFont typeface="Wingdings" panose="05000000000000000000" pitchFamily="2" charset="2"/>
              <a:buChar char="§"/>
            </a:pPr>
            <a:r>
              <a:rPr lang="en-US" sz="2600" dirty="0"/>
              <a:t>Live quizzes (e.g., </a:t>
            </a:r>
            <a:r>
              <a:rPr lang="en-US" sz="2600" dirty="0" err="1"/>
              <a:t>iClicker</a:t>
            </a:r>
            <a:r>
              <a:rPr lang="en-US" sz="2600" dirty="0"/>
              <a:t>)</a:t>
            </a:r>
          </a:p>
          <a:p>
            <a:pPr>
              <a:buFont typeface="Wingdings" panose="05000000000000000000" pitchFamily="2" charset="2"/>
              <a:buChar char="§"/>
            </a:pPr>
            <a:r>
              <a:rPr lang="en-US" dirty="0"/>
              <a:t>Use Canvas to the students’ advantage!</a:t>
            </a:r>
          </a:p>
          <a:p>
            <a:pPr lvl="1">
              <a:buFont typeface="Wingdings" panose="05000000000000000000" pitchFamily="2" charset="2"/>
              <a:buChar char="§"/>
            </a:pPr>
            <a:r>
              <a:rPr lang="en-US" dirty="0"/>
              <a:t>Program due dates for all assessments. These dates hit the Canvas Syllabus and student academic calendars to help them stay on track.</a:t>
            </a:r>
          </a:p>
          <a:p>
            <a:pPr lvl="1">
              <a:buFont typeface="Wingdings" panose="05000000000000000000" pitchFamily="2" charset="2"/>
              <a:buChar char="§"/>
            </a:pPr>
            <a:r>
              <a:rPr lang="en-US" dirty="0"/>
              <a:t>If the class is fully online, send out broadcast announcements through Canvas frequently – let the students feel your presence.</a:t>
            </a:r>
          </a:p>
          <a:p>
            <a:pPr>
              <a:buFont typeface="Wingdings" panose="05000000000000000000" pitchFamily="2" charset="2"/>
              <a:buChar char="§"/>
            </a:pPr>
            <a:endParaRPr lang="en-US" sz="3200" dirty="0"/>
          </a:p>
        </p:txBody>
      </p:sp>
      <p:sp>
        <p:nvSpPr>
          <p:cNvPr id="4" name="Slide Number Placeholder 3">
            <a:extLst>
              <a:ext uri="{FF2B5EF4-FFF2-40B4-BE49-F238E27FC236}">
                <a16:creationId xmlns:a16="http://schemas.microsoft.com/office/drawing/2014/main" id="{DD0A168F-911B-4C46-8A6E-22B468B94627}"/>
              </a:ext>
            </a:extLst>
          </p:cNvPr>
          <p:cNvSpPr>
            <a:spLocks noGrp="1"/>
          </p:cNvSpPr>
          <p:nvPr>
            <p:ph type="sldNum" sz="quarter" idx="12"/>
          </p:nvPr>
        </p:nvSpPr>
        <p:spPr/>
        <p:txBody>
          <a:bodyPr/>
          <a:lstStyle/>
          <a:p>
            <a:fld id="{8A7A6979-0714-4377-B894-6BE4C2D6E202}" type="slidenum">
              <a:rPr lang="en-US" smtClean="0"/>
              <a:pPr/>
              <a:t>33</a:t>
            </a:fld>
            <a:endParaRPr lang="en-US" dirty="0"/>
          </a:p>
        </p:txBody>
      </p:sp>
      <p:sp>
        <p:nvSpPr>
          <p:cNvPr id="5" name="Title 1">
            <a:extLst>
              <a:ext uri="{FF2B5EF4-FFF2-40B4-BE49-F238E27FC236}">
                <a16:creationId xmlns:a16="http://schemas.microsoft.com/office/drawing/2014/main" id="{EA198EFA-A033-E602-F237-747EFCDD6C9C}"/>
              </a:ext>
            </a:extLst>
          </p:cNvPr>
          <p:cNvSpPr txBox="1">
            <a:spLocks/>
          </p:cNvSpPr>
          <p:nvPr/>
        </p:nvSpPr>
        <p:spPr>
          <a:xfrm>
            <a:off x="419100" y="5581272"/>
            <a:ext cx="11258550" cy="11887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i="1" dirty="0">
                <a:solidFill>
                  <a:srgbClr val="FF0000"/>
                </a:solidFill>
              </a:rPr>
              <a:t>*</a:t>
            </a:r>
            <a:r>
              <a:rPr lang="en-US" sz="2400" i="1" dirty="0"/>
              <a:t>Offer reasonable accommodations for assessments missed due to religious observation, and those missed due to FAU athletic or club participation with notification from athletic director or faculty club leader.</a:t>
            </a:r>
          </a:p>
        </p:txBody>
      </p:sp>
      <p:sp>
        <p:nvSpPr>
          <p:cNvPr id="6" name="TextBox 5">
            <a:extLst>
              <a:ext uri="{FF2B5EF4-FFF2-40B4-BE49-F238E27FC236}">
                <a16:creationId xmlns:a16="http://schemas.microsoft.com/office/drawing/2014/main" id="{50F10E2B-D7B5-A8DA-2930-7E5825B1D4A6}"/>
              </a:ext>
            </a:extLst>
          </p:cNvPr>
          <p:cNvSpPr txBox="1"/>
          <p:nvPr/>
        </p:nvSpPr>
        <p:spPr>
          <a:xfrm>
            <a:off x="4660465" y="2405353"/>
            <a:ext cx="458514" cy="615553"/>
          </a:xfrm>
          <a:prstGeom prst="rect">
            <a:avLst/>
          </a:prstGeom>
          <a:noFill/>
          <a:ln>
            <a:noFill/>
          </a:ln>
        </p:spPr>
        <p:txBody>
          <a:bodyPr wrap="square" rtlCol="0">
            <a:spAutoFit/>
          </a:bodyPr>
          <a:lstStyle/>
          <a:p>
            <a:r>
              <a:rPr lang="en-US" sz="3400" dirty="0">
                <a:solidFill>
                  <a:srgbClr val="FF0000"/>
                </a:solidFill>
              </a:rPr>
              <a:t>*</a:t>
            </a:r>
          </a:p>
        </p:txBody>
      </p:sp>
    </p:spTree>
    <p:extLst>
      <p:ext uri="{BB962C8B-B14F-4D97-AF65-F5344CB8AC3E}">
        <p14:creationId xmlns:p14="http://schemas.microsoft.com/office/powerpoint/2010/main" val="290609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ECEE3-22DE-41D0-86CD-1D18321326C1}"/>
              </a:ext>
            </a:extLst>
          </p:cNvPr>
          <p:cNvSpPr>
            <a:spLocks noGrp="1"/>
          </p:cNvSpPr>
          <p:nvPr>
            <p:ph type="title"/>
          </p:nvPr>
        </p:nvSpPr>
        <p:spPr>
          <a:xfrm>
            <a:off x="0" y="450342"/>
            <a:ext cx="11730038" cy="1299629"/>
          </a:xfrm>
        </p:spPr>
        <p:txBody>
          <a:bodyPr>
            <a:normAutofit fontScale="90000"/>
          </a:bodyPr>
          <a:lstStyle/>
          <a:p>
            <a:pPr algn="ctr"/>
            <a:r>
              <a:rPr lang="en-US" dirty="0"/>
              <a:t>CREATING AN ACTIVE LEARNING ENVIRONMENT</a:t>
            </a:r>
            <a:br>
              <a:rPr lang="en-US" dirty="0"/>
            </a:br>
            <a:r>
              <a:rPr lang="en-US" dirty="0"/>
              <a:t>(Things that work for me in both F2F and online classes)</a:t>
            </a:r>
          </a:p>
        </p:txBody>
      </p:sp>
      <p:sp>
        <p:nvSpPr>
          <p:cNvPr id="3" name="Content Placeholder 2">
            <a:extLst>
              <a:ext uri="{FF2B5EF4-FFF2-40B4-BE49-F238E27FC236}">
                <a16:creationId xmlns:a16="http://schemas.microsoft.com/office/drawing/2014/main" id="{AE411245-BECC-42A7-AD46-AEC07DB4AEAC}"/>
              </a:ext>
            </a:extLst>
          </p:cNvPr>
          <p:cNvSpPr>
            <a:spLocks noGrp="1"/>
          </p:cNvSpPr>
          <p:nvPr>
            <p:ph idx="4294967295"/>
          </p:nvPr>
        </p:nvSpPr>
        <p:spPr>
          <a:xfrm>
            <a:off x="1348353" y="1749971"/>
            <a:ext cx="9593450" cy="4810485"/>
          </a:xfrm>
          <a:prstGeom prst="rect">
            <a:avLst/>
          </a:prstGeom>
        </p:spPr>
        <p:txBody>
          <a:bodyPr>
            <a:normAutofit fontScale="92500" lnSpcReduction="20000"/>
          </a:bodyPr>
          <a:lstStyle/>
          <a:p>
            <a:pPr>
              <a:buFont typeface="Wingdings" panose="05000000000000000000" pitchFamily="2" charset="2"/>
              <a:buChar char="§"/>
            </a:pPr>
            <a:endParaRPr lang="en-US" sz="2800" dirty="0">
              <a:hlinkClick r:id="rId3"/>
            </a:endParaRPr>
          </a:p>
          <a:p>
            <a:pPr>
              <a:buFont typeface="Wingdings" panose="05000000000000000000" pitchFamily="2" charset="2"/>
              <a:buChar char="§"/>
            </a:pPr>
            <a:r>
              <a:rPr lang="en-US" dirty="0"/>
              <a:t>Kick off the semester with a Meet-and-Greet Discussion Board</a:t>
            </a:r>
          </a:p>
          <a:p>
            <a:pPr>
              <a:buFont typeface="Wingdings" panose="05000000000000000000" pitchFamily="2" charset="2"/>
              <a:buChar char="§"/>
            </a:pPr>
            <a:r>
              <a:rPr lang="en-US" dirty="0"/>
              <a:t>Topic-driven Discussion Forums</a:t>
            </a:r>
          </a:p>
          <a:p>
            <a:pPr lvl="1">
              <a:buFont typeface="Wingdings" panose="05000000000000000000" pitchFamily="2" charset="2"/>
              <a:buChar char="§"/>
            </a:pPr>
            <a:r>
              <a:rPr lang="en-US" dirty="0"/>
              <a:t>Assigned video or topic prompts</a:t>
            </a:r>
          </a:p>
          <a:p>
            <a:pPr lvl="1">
              <a:buFont typeface="Wingdings" panose="05000000000000000000" pitchFamily="2" charset="2"/>
              <a:buChar char="§"/>
            </a:pPr>
            <a:r>
              <a:rPr lang="en-US" dirty="0"/>
              <a:t>All students or small group debates</a:t>
            </a:r>
          </a:p>
          <a:p>
            <a:pPr>
              <a:buFont typeface="Wingdings" panose="05000000000000000000" pitchFamily="2" charset="2"/>
              <a:buChar char="§"/>
            </a:pPr>
            <a:r>
              <a:rPr lang="en-US" sz="2800" dirty="0"/>
              <a:t>Group projects</a:t>
            </a:r>
          </a:p>
          <a:p>
            <a:pPr lvl="1">
              <a:buFont typeface="Wingdings" panose="05000000000000000000" pitchFamily="2" charset="2"/>
              <a:buChar char="§"/>
            </a:pPr>
            <a:r>
              <a:rPr lang="en-US" dirty="0"/>
              <a:t>Breakout sessions F2F or through Webex/Zoom</a:t>
            </a:r>
          </a:p>
          <a:p>
            <a:pPr lvl="1">
              <a:buFont typeface="Wingdings" panose="05000000000000000000" pitchFamily="2" charset="2"/>
              <a:buChar char="§"/>
            </a:pPr>
            <a:r>
              <a:rPr lang="en-US" dirty="0"/>
              <a:t>Group work in Google documents</a:t>
            </a:r>
            <a:endParaRPr lang="en-US" sz="2800" dirty="0"/>
          </a:p>
          <a:p>
            <a:pPr>
              <a:buFont typeface="Wingdings" panose="05000000000000000000" pitchFamily="2" charset="2"/>
              <a:buChar char="§"/>
            </a:pPr>
            <a:r>
              <a:rPr lang="en-US" sz="2800" dirty="0"/>
              <a:t>Writing projects</a:t>
            </a:r>
          </a:p>
          <a:p>
            <a:pPr lvl="1">
              <a:buFont typeface="Wingdings" panose="05000000000000000000" pitchFamily="2" charset="2"/>
              <a:buChar char="§"/>
            </a:pPr>
            <a:r>
              <a:rPr lang="en-US" dirty="0"/>
              <a:t>Turnitin ETS-Rater</a:t>
            </a:r>
          </a:p>
          <a:p>
            <a:pPr lvl="1">
              <a:buFont typeface="Wingdings" panose="05000000000000000000" pitchFamily="2" charset="2"/>
              <a:buChar char="§"/>
            </a:pPr>
            <a:r>
              <a:rPr lang="en-US" dirty="0"/>
              <a:t>Peer-reviews through Canvas Assignments</a:t>
            </a:r>
          </a:p>
          <a:p>
            <a:pPr>
              <a:buFont typeface="Wingdings" panose="05000000000000000000" pitchFamily="2" charset="2"/>
              <a:buChar char="§"/>
            </a:pPr>
            <a:r>
              <a:rPr lang="en-US" sz="2800" dirty="0"/>
              <a:t>Encourage visits to office hours outside of class</a:t>
            </a:r>
            <a:endParaRPr lang="en-US" sz="2400" dirty="0"/>
          </a:p>
        </p:txBody>
      </p:sp>
      <p:sp>
        <p:nvSpPr>
          <p:cNvPr id="4" name="Slide Number Placeholder 3">
            <a:extLst>
              <a:ext uri="{FF2B5EF4-FFF2-40B4-BE49-F238E27FC236}">
                <a16:creationId xmlns:a16="http://schemas.microsoft.com/office/drawing/2014/main" id="{DD0A168F-911B-4C46-8A6E-22B468B94627}"/>
              </a:ext>
            </a:extLst>
          </p:cNvPr>
          <p:cNvSpPr>
            <a:spLocks noGrp="1"/>
          </p:cNvSpPr>
          <p:nvPr>
            <p:ph type="sldNum" sz="quarter" idx="12"/>
          </p:nvPr>
        </p:nvSpPr>
        <p:spPr/>
        <p:txBody>
          <a:bodyPr/>
          <a:lstStyle/>
          <a:p>
            <a:fld id="{8A7A6979-0714-4377-B894-6BE4C2D6E202}" type="slidenum">
              <a:rPr lang="en-US" smtClean="0"/>
              <a:pPr/>
              <a:t>34</a:t>
            </a:fld>
            <a:endParaRPr lang="en-US" dirty="0"/>
          </a:p>
        </p:txBody>
      </p:sp>
    </p:spTree>
    <p:extLst>
      <p:ext uri="{BB962C8B-B14F-4D97-AF65-F5344CB8AC3E}">
        <p14:creationId xmlns:p14="http://schemas.microsoft.com/office/powerpoint/2010/main" val="100755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ECEE3-22DE-41D0-86CD-1D18321326C1}"/>
              </a:ext>
            </a:extLst>
          </p:cNvPr>
          <p:cNvSpPr>
            <a:spLocks noGrp="1"/>
          </p:cNvSpPr>
          <p:nvPr>
            <p:ph type="title"/>
          </p:nvPr>
        </p:nvSpPr>
        <p:spPr>
          <a:xfrm>
            <a:off x="1358900" y="494792"/>
            <a:ext cx="8928099" cy="1188720"/>
          </a:xfrm>
        </p:spPr>
        <p:txBody>
          <a:bodyPr>
            <a:normAutofit/>
          </a:bodyPr>
          <a:lstStyle/>
          <a:p>
            <a:r>
              <a:rPr lang="en-US" dirty="0"/>
              <a:t>THINGS I WISH I KNEW ABOUT EARLIER…</a:t>
            </a:r>
          </a:p>
        </p:txBody>
      </p:sp>
      <p:sp>
        <p:nvSpPr>
          <p:cNvPr id="3" name="Content Placeholder 2">
            <a:extLst>
              <a:ext uri="{FF2B5EF4-FFF2-40B4-BE49-F238E27FC236}">
                <a16:creationId xmlns:a16="http://schemas.microsoft.com/office/drawing/2014/main" id="{AE411245-BECC-42A7-AD46-AEC07DB4AEAC}"/>
              </a:ext>
            </a:extLst>
          </p:cNvPr>
          <p:cNvSpPr>
            <a:spLocks noGrp="1"/>
          </p:cNvSpPr>
          <p:nvPr>
            <p:ph idx="4294967295"/>
          </p:nvPr>
        </p:nvSpPr>
        <p:spPr>
          <a:xfrm>
            <a:off x="990600" y="2095501"/>
            <a:ext cx="10191749" cy="4497028"/>
          </a:xfrm>
          <a:prstGeom prst="rect">
            <a:avLst/>
          </a:prstGeom>
        </p:spPr>
        <p:txBody>
          <a:bodyPr>
            <a:normAutofit fontScale="92500" lnSpcReduction="10000"/>
          </a:bodyPr>
          <a:lstStyle/>
          <a:p>
            <a:pPr>
              <a:buFont typeface="Wingdings" panose="05000000000000000000" pitchFamily="2" charset="2"/>
              <a:buChar char="§"/>
            </a:pPr>
            <a:r>
              <a:rPr lang="en-US" sz="2800" dirty="0"/>
              <a:t>Automated grade submission process through Canvas Grades</a:t>
            </a:r>
          </a:p>
          <a:p>
            <a:pPr>
              <a:buFont typeface="Wingdings" panose="05000000000000000000" pitchFamily="2" charset="2"/>
              <a:buChar char="§"/>
            </a:pPr>
            <a:r>
              <a:rPr lang="en-US" sz="2800" dirty="0"/>
              <a:t>Student Information in MYFAU -&gt; FAU Self-Service -&gt; Faculty Services </a:t>
            </a:r>
          </a:p>
          <a:p>
            <a:pPr lvl="1">
              <a:buFont typeface="Wingdings" panose="05000000000000000000" pitchFamily="2" charset="2"/>
              <a:buChar char="§"/>
            </a:pPr>
            <a:r>
              <a:rPr lang="en-US" sz="2600" dirty="0"/>
              <a:t>Student Course Schedule</a:t>
            </a:r>
          </a:p>
          <a:p>
            <a:pPr lvl="1">
              <a:buFont typeface="Wingdings" panose="05000000000000000000" pitchFamily="2" charset="2"/>
              <a:buChar char="§"/>
            </a:pPr>
            <a:r>
              <a:rPr lang="en-US" sz="2600" dirty="0"/>
              <a:t>Student College Transcript</a:t>
            </a:r>
          </a:p>
          <a:p>
            <a:pPr>
              <a:buFont typeface="Wingdings" panose="05000000000000000000" pitchFamily="2" charset="2"/>
              <a:buChar char="§"/>
            </a:pPr>
            <a:r>
              <a:rPr lang="en-US" sz="2800" dirty="0"/>
              <a:t>Access to Course Schedules by Term (all University courses, by College or by </a:t>
            </a:r>
            <a:r>
              <a:rPr lang="en-US" dirty="0"/>
              <a:t>Department) </a:t>
            </a:r>
            <a:r>
              <a:rPr lang="en-US" sz="1500" dirty="0">
                <a:hlinkClick r:id="rId3"/>
              </a:rPr>
              <a:t>https://app.powerbi.com/view?r=eyJrIjoiMWEwN2QzY2QtMWVjZi00Y2NlLWE1ODMtMmU5NDYzODA2Y2NjIiwidCI6IjYzYzNjOWMxLWU4MjQtNDEzZi1iNDM1LTJmMGNhYmIyODI4ZiIsImMiOjF9&amp;pageName=ReportSection</a:t>
            </a:r>
            <a:r>
              <a:rPr lang="en-US" sz="1500" dirty="0"/>
              <a:t> </a:t>
            </a:r>
          </a:p>
          <a:p>
            <a:pPr>
              <a:buFont typeface="Wingdings" panose="05000000000000000000" pitchFamily="2" charset="2"/>
              <a:buChar char="§"/>
            </a:pPr>
            <a:r>
              <a:rPr lang="en-US" dirty="0"/>
              <a:t>FAU faculty has free access to a Turnitin account</a:t>
            </a:r>
          </a:p>
          <a:p>
            <a:pPr>
              <a:buFont typeface="Wingdings" panose="05000000000000000000" pitchFamily="2" charset="2"/>
              <a:buChar char="§"/>
            </a:pPr>
            <a:r>
              <a:rPr lang="en-US" dirty="0"/>
              <a:t>FAU faculty has free access to Zoom and/or Webex accounts</a:t>
            </a:r>
            <a:endParaRPr lang="en-US" sz="2800" dirty="0"/>
          </a:p>
        </p:txBody>
      </p:sp>
      <p:sp>
        <p:nvSpPr>
          <p:cNvPr id="4" name="Slide Number Placeholder 3">
            <a:extLst>
              <a:ext uri="{FF2B5EF4-FFF2-40B4-BE49-F238E27FC236}">
                <a16:creationId xmlns:a16="http://schemas.microsoft.com/office/drawing/2014/main" id="{DD0A168F-911B-4C46-8A6E-22B468B94627}"/>
              </a:ext>
            </a:extLst>
          </p:cNvPr>
          <p:cNvSpPr>
            <a:spLocks noGrp="1"/>
          </p:cNvSpPr>
          <p:nvPr>
            <p:ph type="sldNum" sz="quarter" idx="12"/>
          </p:nvPr>
        </p:nvSpPr>
        <p:spPr/>
        <p:txBody>
          <a:bodyPr/>
          <a:lstStyle/>
          <a:p>
            <a:fld id="{8A7A6979-0714-4377-B894-6BE4C2D6E202}" type="slidenum">
              <a:rPr lang="en-US" smtClean="0"/>
              <a:pPr/>
              <a:t>35</a:t>
            </a:fld>
            <a:endParaRPr lang="en-US" dirty="0"/>
          </a:p>
        </p:txBody>
      </p:sp>
    </p:spTree>
    <p:extLst>
      <p:ext uri="{BB962C8B-B14F-4D97-AF65-F5344CB8AC3E}">
        <p14:creationId xmlns:p14="http://schemas.microsoft.com/office/powerpoint/2010/main" val="175993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ECEE3-22DE-41D0-86CD-1D18321326C1}"/>
              </a:ext>
            </a:extLst>
          </p:cNvPr>
          <p:cNvSpPr>
            <a:spLocks noGrp="1"/>
          </p:cNvSpPr>
          <p:nvPr>
            <p:ph type="title"/>
          </p:nvPr>
        </p:nvSpPr>
        <p:spPr>
          <a:xfrm>
            <a:off x="1159951" y="638114"/>
            <a:ext cx="9970253" cy="1188720"/>
          </a:xfrm>
        </p:spPr>
        <p:txBody>
          <a:bodyPr>
            <a:normAutofit/>
          </a:bodyPr>
          <a:lstStyle/>
          <a:p>
            <a:r>
              <a:rPr lang="en-US" dirty="0"/>
              <a:t>FAU RESOURCES FOR TEACHING AND LEARNING</a:t>
            </a:r>
          </a:p>
        </p:txBody>
      </p:sp>
      <p:sp>
        <p:nvSpPr>
          <p:cNvPr id="3" name="Content Placeholder 2">
            <a:extLst>
              <a:ext uri="{FF2B5EF4-FFF2-40B4-BE49-F238E27FC236}">
                <a16:creationId xmlns:a16="http://schemas.microsoft.com/office/drawing/2014/main" id="{AE411245-BECC-42A7-AD46-AEC07DB4AEAC}"/>
              </a:ext>
            </a:extLst>
          </p:cNvPr>
          <p:cNvSpPr>
            <a:spLocks noGrp="1"/>
          </p:cNvSpPr>
          <p:nvPr>
            <p:ph idx="4294967295"/>
          </p:nvPr>
        </p:nvSpPr>
        <p:spPr>
          <a:xfrm>
            <a:off x="1299275" y="2394527"/>
            <a:ext cx="9593450" cy="3394129"/>
          </a:xfrm>
          <a:prstGeom prst="rect">
            <a:avLst/>
          </a:prstGeom>
        </p:spPr>
        <p:txBody>
          <a:bodyPr>
            <a:normAutofit/>
          </a:bodyPr>
          <a:lstStyle/>
          <a:p>
            <a:pPr>
              <a:buFont typeface="Wingdings" panose="05000000000000000000" pitchFamily="2" charset="2"/>
              <a:buChar char="§"/>
            </a:pPr>
            <a:endParaRPr lang="en-US" sz="2800" dirty="0">
              <a:hlinkClick r:id="rId2"/>
            </a:endParaRPr>
          </a:p>
          <a:p>
            <a:pPr>
              <a:buFont typeface="Wingdings" panose="05000000000000000000" pitchFamily="2" charset="2"/>
              <a:buChar char="§"/>
            </a:pPr>
            <a:r>
              <a:rPr lang="en-US" sz="2800" dirty="0"/>
              <a:t>KEEP TEACHING</a:t>
            </a:r>
            <a:endParaRPr lang="en-US" dirty="0"/>
          </a:p>
          <a:p>
            <a:pPr lvl="1">
              <a:buFont typeface="Wingdings" panose="05000000000000000000" pitchFamily="2" charset="2"/>
              <a:buChar char="§"/>
            </a:pPr>
            <a:r>
              <a:rPr lang="en-US" sz="2600" dirty="0">
                <a:hlinkClick r:id="rId3"/>
              </a:rPr>
              <a:t>https://www.fau.edu/keep-teaching/get-help/</a:t>
            </a:r>
            <a:r>
              <a:rPr lang="en-US" sz="2600" dirty="0"/>
              <a:t> </a:t>
            </a:r>
          </a:p>
          <a:p>
            <a:pPr marL="228600" lvl="1" indent="0">
              <a:buNone/>
            </a:pPr>
            <a:endParaRPr lang="en-US" sz="2600" dirty="0"/>
          </a:p>
          <a:p>
            <a:pPr>
              <a:buFont typeface="Wingdings" panose="05000000000000000000" pitchFamily="2" charset="2"/>
              <a:buChar char="§"/>
            </a:pPr>
            <a:r>
              <a:rPr lang="en-US" sz="2800" dirty="0"/>
              <a:t>KEEP LEARNING</a:t>
            </a:r>
          </a:p>
          <a:p>
            <a:pPr lvl="1">
              <a:buFont typeface="Wingdings" panose="05000000000000000000" pitchFamily="2" charset="2"/>
              <a:buChar char="§"/>
            </a:pPr>
            <a:r>
              <a:rPr lang="en-US" sz="2400" dirty="0">
                <a:hlinkClick r:id="rId2"/>
              </a:rPr>
              <a:t>https://www.fau.edu/keep-learning/campus-resources/</a:t>
            </a:r>
            <a:r>
              <a:rPr lang="en-US" sz="2400" dirty="0"/>
              <a:t> </a:t>
            </a:r>
          </a:p>
        </p:txBody>
      </p:sp>
      <p:sp>
        <p:nvSpPr>
          <p:cNvPr id="4" name="Slide Number Placeholder 3">
            <a:extLst>
              <a:ext uri="{FF2B5EF4-FFF2-40B4-BE49-F238E27FC236}">
                <a16:creationId xmlns:a16="http://schemas.microsoft.com/office/drawing/2014/main" id="{DD0A168F-911B-4C46-8A6E-22B468B94627}"/>
              </a:ext>
            </a:extLst>
          </p:cNvPr>
          <p:cNvSpPr>
            <a:spLocks noGrp="1"/>
          </p:cNvSpPr>
          <p:nvPr>
            <p:ph type="sldNum" sz="quarter" idx="12"/>
          </p:nvPr>
        </p:nvSpPr>
        <p:spPr/>
        <p:txBody>
          <a:bodyPr/>
          <a:lstStyle/>
          <a:p>
            <a:fld id="{8A7A6979-0714-4377-B894-6BE4C2D6E202}" type="slidenum">
              <a:rPr lang="en-US" smtClean="0"/>
              <a:pPr/>
              <a:t>36</a:t>
            </a:fld>
            <a:endParaRPr lang="en-US" dirty="0"/>
          </a:p>
        </p:txBody>
      </p:sp>
    </p:spTree>
    <p:extLst>
      <p:ext uri="{BB962C8B-B14F-4D97-AF65-F5344CB8AC3E}">
        <p14:creationId xmlns:p14="http://schemas.microsoft.com/office/powerpoint/2010/main" val="4249945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67C4D-67F7-5A87-0928-AFC7272C5718}"/>
              </a:ext>
            </a:extLst>
          </p:cNvPr>
          <p:cNvSpPr>
            <a:spLocks noGrp="1"/>
          </p:cNvSpPr>
          <p:nvPr>
            <p:ph type="title"/>
          </p:nvPr>
        </p:nvSpPr>
        <p:spPr>
          <a:xfrm>
            <a:off x="732913" y="889000"/>
            <a:ext cx="10515600" cy="3441651"/>
          </a:xfrm>
        </p:spPr>
        <p:txBody>
          <a:bodyPr>
            <a:normAutofit/>
          </a:bodyPr>
          <a:lstStyle/>
          <a:p>
            <a:pPr algn="ctr"/>
            <a:r>
              <a:rPr lang="en-US" dirty="0"/>
              <a:t>RECOMMENDATIONS FOR ONLINE TESTING</a:t>
            </a:r>
            <a:br>
              <a:rPr lang="en-US" dirty="0"/>
            </a:br>
            <a:r>
              <a:rPr lang="en-US" dirty="0"/>
              <a:t> TO </a:t>
            </a:r>
            <a:br>
              <a:rPr lang="en-US" dirty="0"/>
            </a:br>
            <a:r>
              <a:rPr lang="en-US" dirty="0"/>
              <a:t>MAINTAIN ACADEMIC INTEGRITY</a:t>
            </a:r>
            <a:br>
              <a:rPr lang="en-US" dirty="0"/>
            </a:br>
            <a:br>
              <a:rPr lang="en-US" dirty="0"/>
            </a:br>
            <a:r>
              <a:rPr lang="en-US" dirty="0"/>
              <a:t>(and help protect against distribution of your test questions)</a:t>
            </a:r>
          </a:p>
        </p:txBody>
      </p:sp>
      <p:sp>
        <p:nvSpPr>
          <p:cNvPr id="4" name="Slide Number Placeholder 3">
            <a:extLst>
              <a:ext uri="{FF2B5EF4-FFF2-40B4-BE49-F238E27FC236}">
                <a16:creationId xmlns:a16="http://schemas.microsoft.com/office/drawing/2014/main" id="{5CC7EE7D-A1FB-DEA4-205E-4898C44C76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8217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ECEE3-22DE-41D0-86CD-1D18321326C1}"/>
              </a:ext>
            </a:extLst>
          </p:cNvPr>
          <p:cNvSpPr>
            <a:spLocks noGrp="1"/>
          </p:cNvSpPr>
          <p:nvPr>
            <p:ph type="title"/>
          </p:nvPr>
        </p:nvSpPr>
        <p:spPr>
          <a:xfrm>
            <a:off x="1273875" y="-290068"/>
            <a:ext cx="9593450" cy="1188720"/>
          </a:xfrm>
        </p:spPr>
        <p:txBody>
          <a:bodyPr>
            <a:normAutofit/>
          </a:bodyPr>
          <a:lstStyle/>
          <a:p>
            <a:pPr algn="ctr"/>
            <a:r>
              <a:rPr lang="en-US" sz="3600" dirty="0"/>
              <a:t>LOCKDOWN BROWSER</a:t>
            </a:r>
          </a:p>
        </p:txBody>
      </p:sp>
      <p:sp>
        <p:nvSpPr>
          <p:cNvPr id="3" name="Content Placeholder 2">
            <a:extLst>
              <a:ext uri="{FF2B5EF4-FFF2-40B4-BE49-F238E27FC236}">
                <a16:creationId xmlns:a16="http://schemas.microsoft.com/office/drawing/2014/main" id="{AE411245-BECC-42A7-AD46-AEC07DB4AEAC}"/>
              </a:ext>
            </a:extLst>
          </p:cNvPr>
          <p:cNvSpPr>
            <a:spLocks noGrp="1"/>
          </p:cNvSpPr>
          <p:nvPr>
            <p:ph idx="4294967295"/>
          </p:nvPr>
        </p:nvSpPr>
        <p:spPr>
          <a:xfrm>
            <a:off x="723900" y="1054101"/>
            <a:ext cx="10629900" cy="4838700"/>
          </a:xfrm>
          <a:prstGeom prst="rect">
            <a:avLst/>
          </a:prstGeom>
        </p:spPr>
        <p:txBody>
          <a:bodyPr>
            <a:normAutofit fontScale="92500" lnSpcReduction="20000"/>
          </a:bodyPr>
          <a:lstStyle/>
          <a:p>
            <a:pPr>
              <a:buFont typeface="Wingdings" panose="05000000000000000000" pitchFamily="2" charset="2"/>
              <a:buChar char="§"/>
            </a:pPr>
            <a:r>
              <a:rPr lang="en-US" dirty="0"/>
              <a:t>Consider using Canvas Test Banks </a:t>
            </a:r>
          </a:p>
          <a:p>
            <a:pPr>
              <a:buFont typeface="Wingdings" panose="05000000000000000000" pitchFamily="2" charset="2"/>
              <a:buChar char="§"/>
            </a:pPr>
            <a:r>
              <a:rPr lang="en-US" dirty="0"/>
              <a:t>Customize the Canvas Test</a:t>
            </a:r>
          </a:p>
          <a:p>
            <a:pPr lvl="1">
              <a:buFont typeface="Wingdings" panose="05000000000000000000" pitchFamily="2" charset="2"/>
              <a:buChar char="§"/>
            </a:pPr>
            <a:r>
              <a:rPr lang="en-US" dirty="0"/>
              <a:t>Fix a reasonable test time for your type of test (there are pedagogical guidelines), within a narrow  window that the test stays open*</a:t>
            </a:r>
          </a:p>
          <a:p>
            <a:pPr lvl="1">
              <a:buFont typeface="Wingdings" panose="05000000000000000000" pitchFamily="2" charset="2"/>
              <a:buChar char="§"/>
            </a:pPr>
            <a:r>
              <a:rPr lang="en-US" dirty="0"/>
              <a:t>On multiple-choice tests</a:t>
            </a:r>
          </a:p>
          <a:p>
            <a:pPr lvl="2"/>
            <a:r>
              <a:rPr lang="en-US" dirty="0"/>
              <a:t>Show one question at a time</a:t>
            </a:r>
          </a:p>
          <a:p>
            <a:pPr lvl="2"/>
            <a:r>
              <a:rPr lang="en-US" dirty="0"/>
              <a:t>Ability to backtrack on multiple-choice tests is discouraged</a:t>
            </a:r>
          </a:p>
          <a:p>
            <a:pPr lvl="2"/>
            <a:r>
              <a:rPr lang="en-US" dirty="0"/>
              <a:t>Randomize response options for each student on multiple-choice tests</a:t>
            </a:r>
          </a:p>
          <a:p>
            <a:pPr>
              <a:buFont typeface="Wingdings" panose="05000000000000000000" pitchFamily="2" charset="2"/>
              <a:buChar char="§"/>
            </a:pPr>
            <a:r>
              <a:rPr lang="en-US" dirty="0"/>
              <a:t>Customize </a:t>
            </a:r>
            <a:r>
              <a:rPr lang="en-US" dirty="0" err="1"/>
              <a:t>LockDown</a:t>
            </a:r>
            <a:r>
              <a:rPr lang="en-US" dirty="0"/>
              <a:t> Browser Settings </a:t>
            </a:r>
          </a:p>
          <a:p>
            <a:pPr lvl="1">
              <a:buFont typeface="Wingdings" panose="05000000000000000000" pitchFamily="2" charset="2"/>
              <a:buChar char="§"/>
            </a:pPr>
            <a:r>
              <a:rPr lang="en-US" dirty="0"/>
              <a:t>Specify any files or websites you want students to be able to access during testing</a:t>
            </a:r>
          </a:p>
          <a:p>
            <a:pPr lvl="1">
              <a:buFont typeface="Wingdings" panose="05000000000000000000" pitchFamily="2" charset="2"/>
              <a:buChar char="§"/>
            </a:pPr>
            <a:r>
              <a:rPr lang="en-US" dirty="0"/>
              <a:t>Edit instructions students see during their test set up</a:t>
            </a:r>
          </a:p>
          <a:p>
            <a:pPr lvl="1">
              <a:buFont typeface="Wingdings" panose="05000000000000000000" pitchFamily="2" charset="2"/>
              <a:buChar char="§"/>
            </a:pPr>
            <a:r>
              <a:rPr lang="en-US" dirty="0"/>
              <a:t>Webcam recommended</a:t>
            </a:r>
          </a:p>
          <a:p>
            <a:pPr>
              <a:buFont typeface="Wingdings" panose="05000000000000000000" pitchFamily="2" charset="2"/>
              <a:buChar char="§"/>
            </a:pPr>
            <a:r>
              <a:rPr lang="en-US" dirty="0"/>
              <a:t>Require FAU ID for testing</a:t>
            </a:r>
          </a:p>
          <a:p>
            <a:pPr>
              <a:buFont typeface="Wingdings" panose="05000000000000000000" pitchFamily="2" charset="2"/>
              <a:buChar char="§"/>
            </a:pPr>
            <a:endParaRPr lang="en-US" dirty="0"/>
          </a:p>
        </p:txBody>
      </p:sp>
      <p:sp>
        <p:nvSpPr>
          <p:cNvPr id="4" name="Slide Number Placeholder 3">
            <a:extLst>
              <a:ext uri="{FF2B5EF4-FFF2-40B4-BE49-F238E27FC236}">
                <a16:creationId xmlns:a16="http://schemas.microsoft.com/office/drawing/2014/main" id="{DD0A168F-911B-4C46-8A6E-22B468B94627}"/>
              </a:ext>
            </a:extLst>
          </p:cNvPr>
          <p:cNvSpPr>
            <a:spLocks noGrp="1"/>
          </p:cNvSpPr>
          <p:nvPr>
            <p:ph type="sldNum" sz="quarter" idx="12"/>
          </p:nvPr>
        </p:nvSpPr>
        <p:spPr/>
        <p:txBody>
          <a:bodyPr/>
          <a:lstStyle/>
          <a:p>
            <a:fld id="{8A7A6979-0714-4377-B894-6BE4C2D6E202}" type="slidenum">
              <a:rPr lang="en-US" smtClean="0"/>
              <a:pPr/>
              <a:t>38</a:t>
            </a:fld>
            <a:endParaRPr lang="en-US" dirty="0"/>
          </a:p>
        </p:txBody>
      </p:sp>
      <p:sp>
        <p:nvSpPr>
          <p:cNvPr id="5" name="Title 1">
            <a:extLst>
              <a:ext uri="{FF2B5EF4-FFF2-40B4-BE49-F238E27FC236}">
                <a16:creationId xmlns:a16="http://schemas.microsoft.com/office/drawing/2014/main" id="{00F756A6-D0B2-4CBD-3CA1-0D4725E369BB}"/>
              </a:ext>
            </a:extLst>
          </p:cNvPr>
          <p:cNvSpPr txBox="1">
            <a:spLocks/>
          </p:cNvSpPr>
          <p:nvPr/>
        </p:nvSpPr>
        <p:spPr>
          <a:xfrm>
            <a:off x="38100" y="5787390"/>
            <a:ext cx="12065000" cy="11887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300" i="1" dirty="0"/>
              <a:t>*</a:t>
            </a:r>
            <a:r>
              <a:rPr lang="en-US" sz="1800" i="1" dirty="0"/>
              <a:t>If you have fixed exam times in a fully online course, consider sending announcements of the fixed test times/days to all enrolled  students each month after registration opens until the course begins – this enables students to address /resolve any conflicts.</a:t>
            </a:r>
          </a:p>
        </p:txBody>
      </p:sp>
    </p:spTree>
    <p:extLst>
      <p:ext uri="{BB962C8B-B14F-4D97-AF65-F5344CB8AC3E}">
        <p14:creationId xmlns:p14="http://schemas.microsoft.com/office/powerpoint/2010/main" val="387944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ECEE3-22DE-41D0-86CD-1D18321326C1}"/>
              </a:ext>
            </a:extLst>
          </p:cNvPr>
          <p:cNvSpPr>
            <a:spLocks noGrp="1"/>
          </p:cNvSpPr>
          <p:nvPr>
            <p:ph type="title"/>
          </p:nvPr>
        </p:nvSpPr>
        <p:spPr>
          <a:xfrm>
            <a:off x="1305454" y="-228284"/>
            <a:ext cx="9593450" cy="1188720"/>
          </a:xfrm>
        </p:spPr>
        <p:txBody>
          <a:bodyPr>
            <a:normAutofit/>
          </a:bodyPr>
          <a:lstStyle/>
          <a:p>
            <a:pPr algn="ctr"/>
            <a:r>
              <a:rPr lang="en-US" sz="3600" dirty="0"/>
              <a:t>LOCKDOWN BROWSER WITH WEBCAM</a:t>
            </a:r>
          </a:p>
        </p:txBody>
      </p:sp>
      <p:sp>
        <p:nvSpPr>
          <p:cNvPr id="3" name="Content Placeholder 2">
            <a:extLst>
              <a:ext uri="{FF2B5EF4-FFF2-40B4-BE49-F238E27FC236}">
                <a16:creationId xmlns:a16="http://schemas.microsoft.com/office/drawing/2014/main" id="{AE411245-BECC-42A7-AD46-AEC07DB4AEAC}"/>
              </a:ext>
            </a:extLst>
          </p:cNvPr>
          <p:cNvSpPr>
            <a:spLocks noGrp="1"/>
          </p:cNvSpPr>
          <p:nvPr>
            <p:ph idx="4294967295"/>
          </p:nvPr>
        </p:nvSpPr>
        <p:spPr>
          <a:xfrm>
            <a:off x="723900" y="1244642"/>
            <a:ext cx="10629900" cy="4965658"/>
          </a:xfrm>
          <a:prstGeom prst="rect">
            <a:avLst/>
          </a:prstGeom>
        </p:spPr>
        <p:txBody>
          <a:bodyPr>
            <a:normAutofit fontScale="85000" lnSpcReduction="10000"/>
          </a:bodyPr>
          <a:lstStyle/>
          <a:p>
            <a:pPr>
              <a:buFont typeface="Wingdings" panose="05000000000000000000" pitchFamily="2" charset="2"/>
              <a:buChar char="§"/>
            </a:pPr>
            <a:r>
              <a:rPr lang="en-US" dirty="0"/>
              <a:t>BEFORE TESTING</a:t>
            </a:r>
          </a:p>
          <a:p>
            <a:pPr lvl="1">
              <a:buFont typeface="Wingdings" panose="05000000000000000000" pitchFamily="2" charset="2"/>
              <a:buChar char="§"/>
            </a:pPr>
            <a:r>
              <a:rPr lang="en-US" dirty="0"/>
              <a:t>Set up a practice test that students can take multiple times, and encourage students to use it </a:t>
            </a:r>
          </a:p>
          <a:p>
            <a:pPr lvl="1">
              <a:buFont typeface="Wingdings" panose="05000000000000000000" pitchFamily="2" charset="2"/>
              <a:buChar char="§"/>
            </a:pPr>
            <a:r>
              <a:rPr lang="en-US" dirty="0"/>
              <a:t>Preannouncements </a:t>
            </a:r>
          </a:p>
          <a:p>
            <a:pPr lvl="2"/>
            <a:r>
              <a:rPr lang="en-US" dirty="0"/>
              <a:t>emphasize academic integrity</a:t>
            </a:r>
          </a:p>
          <a:p>
            <a:pPr lvl="2"/>
            <a:r>
              <a:rPr lang="en-US" dirty="0"/>
              <a:t>describe test format and testing rules</a:t>
            </a:r>
          </a:p>
          <a:p>
            <a:pPr lvl="2"/>
            <a:r>
              <a:rPr lang="en-US" dirty="0"/>
              <a:t>let students know what they should do if they encounter technical difficulties during testing</a:t>
            </a:r>
          </a:p>
          <a:p>
            <a:pPr>
              <a:buFont typeface="Wingdings" panose="05000000000000000000" pitchFamily="2" charset="2"/>
              <a:buChar char="§"/>
            </a:pPr>
            <a:r>
              <a:rPr lang="en-US" dirty="0"/>
              <a:t>DURING TESTING – MONITOR THROUGH ‘MODERATE THIS QUIZ’</a:t>
            </a:r>
          </a:p>
          <a:p>
            <a:pPr lvl="1">
              <a:buFont typeface="Wingdings" panose="05000000000000000000" pitchFamily="2" charset="2"/>
              <a:buChar char="§"/>
            </a:pPr>
            <a:r>
              <a:rPr lang="en-US" dirty="0"/>
              <a:t>See who’s testing and who is not (and each student’s remaining time)  </a:t>
            </a:r>
          </a:p>
          <a:p>
            <a:pPr lvl="1">
              <a:buFont typeface="Wingdings" panose="05000000000000000000" pitchFamily="2" charset="2"/>
              <a:buChar char="§"/>
            </a:pPr>
            <a:r>
              <a:rPr lang="en-US" dirty="0"/>
              <a:t>See exactly when a particular student began testing, where they are in the test, how long they have spent on each question and periods students stopped viewing (potential technical difficulties)</a:t>
            </a:r>
          </a:p>
          <a:p>
            <a:pPr>
              <a:buFont typeface="Wingdings" panose="05000000000000000000" pitchFamily="2" charset="2"/>
              <a:buChar char="§"/>
            </a:pPr>
            <a:r>
              <a:rPr lang="en-US" dirty="0"/>
              <a:t>AFTER TESTING</a:t>
            </a:r>
          </a:p>
          <a:p>
            <a:pPr lvl="1">
              <a:buFont typeface="Wingdings" panose="05000000000000000000" pitchFamily="2" charset="2"/>
              <a:buChar char="§"/>
            </a:pPr>
            <a:r>
              <a:rPr lang="en-US" dirty="0"/>
              <a:t>Review of webcam recordings</a:t>
            </a:r>
          </a:p>
          <a:p>
            <a:pPr lvl="1">
              <a:buFont typeface="Wingdings" panose="05000000000000000000" pitchFamily="2" charset="2"/>
              <a:buChar char="§"/>
            </a:pPr>
            <a:r>
              <a:rPr lang="en-US" dirty="0"/>
              <a:t>Follow up on any perceived dishonesty (Important – word travels quickly! )</a:t>
            </a:r>
          </a:p>
        </p:txBody>
      </p:sp>
      <p:sp>
        <p:nvSpPr>
          <p:cNvPr id="4" name="Slide Number Placeholder 3">
            <a:extLst>
              <a:ext uri="{FF2B5EF4-FFF2-40B4-BE49-F238E27FC236}">
                <a16:creationId xmlns:a16="http://schemas.microsoft.com/office/drawing/2014/main" id="{DD0A168F-911B-4C46-8A6E-22B468B94627}"/>
              </a:ext>
            </a:extLst>
          </p:cNvPr>
          <p:cNvSpPr>
            <a:spLocks noGrp="1"/>
          </p:cNvSpPr>
          <p:nvPr>
            <p:ph type="sldNum" sz="quarter" idx="12"/>
          </p:nvPr>
        </p:nvSpPr>
        <p:spPr/>
        <p:txBody>
          <a:bodyPr/>
          <a:lstStyle/>
          <a:p>
            <a:fld id="{8A7A6979-0714-4377-B894-6BE4C2D6E202}" type="slidenum">
              <a:rPr lang="en-US" smtClean="0"/>
              <a:pPr/>
              <a:t>39</a:t>
            </a:fld>
            <a:endParaRPr lang="en-US" dirty="0"/>
          </a:p>
        </p:txBody>
      </p:sp>
    </p:spTree>
    <p:extLst>
      <p:ext uri="{BB962C8B-B14F-4D97-AF65-F5344CB8AC3E}">
        <p14:creationId xmlns:p14="http://schemas.microsoft.com/office/powerpoint/2010/main" val="532318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Instructional policies</a:t>
            </a:r>
          </a:p>
        </p:txBody>
      </p:sp>
      <p:sp>
        <p:nvSpPr>
          <p:cNvPr id="3" name="Content Placeholder 2"/>
          <p:cNvSpPr>
            <a:spLocks noGrp="1"/>
          </p:cNvSpPr>
          <p:nvPr>
            <p:ph sz="quarter" idx="13"/>
          </p:nvPr>
        </p:nvSpPr>
        <p:spPr/>
        <p:txBody>
          <a:bodyPr>
            <a:normAutofit fontScale="92500" lnSpcReduction="20000"/>
          </a:bodyPr>
          <a:lstStyle/>
          <a:p>
            <a:r>
              <a:rPr lang="en-US" b="1" dirty="0"/>
              <a:t>Course Override, Late Registration, and Other Course Registration Issues</a:t>
            </a:r>
            <a:endParaRPr lang="en-US" dirty="0"/>
          </a:p>
          <a:p>
            <a:r>
              <a:rPr lang="en-US" b="1" dirty="0"/>
              <a:t>Courses to Take for Students</a:t>
            </a:r>
            <a:endParaRPr lang="en-US" dirty="0"/>
          </a:p>
          <a:p>
            <a:r>
              <a:rPr lang="en-US" b="1" dirty="0"/>
              <a:t>Course Syllabi</a:t>
            </a:r>
          </a:p>
          <a:p>
            <a:r>
              <a:rPr lang="en-US" b="1" dirty="0"/>
              <a:t>Textbook Adoption</a:t>
            </a:r>
          </a:p>
          <a:p>
            <a:r>
              <a:rPr lang="en-US" b="1" dirty="0"/>
              <a:t>Academic Integrity</a:t>
            </a:r>
          </a:p>
          <a:p>
            <a:r>
              <a:rPr lang="en-US" b="1" dirty="0"/>
              <a:t>Students with Disabilities</a:t>
            </a:r>
          </a:p>
          <a:p>
            <a:r>
              <a:rPr lang="en-US" b="1" dirty="0"/>
              <a:t>Other Policies</a:t>
            </a:r>
          </a:p>
          <a:p>
            <a:pPr marL="0" indent="0">
              <a:buNone/>
            </a:pPr>
            <a:r>
              <a:rPr lang="en-US" dirty="0"/>
              <a:t>     Please refer to </a:t>
            </a:r>
          </a:p>
          <a:p>
            <a:r>
              <a:rPr lang="en-US" i="1" dirty="0">
                <a:hlinkClick r:id="rId2"/>
              </a:rPr>
              <a:t>Florida Atlantic University Academic Affairs Faculty Handbook</a:t>
            </a:r>
            <a:endParaRPr lang="en-US" i="1" dirty="0"/>
          </a:p>
          <a:p>
            <a:r>
              <a:rPr lang="en-US" i="1" dirty="0">
                <a:hlinkClick r:id="rId3"/>
              </a:rPr>
              <a:t>https://www.fau.edu/provost/resources/policy-memoranda/</a:t>
            </a:r>
            <a:r>
              <a:rPr lang="en-US" i="1" dirty="0"/>
              <a:t>, Instructional Memoranda and Policies</a:t>
            </a:r>
          </a:p>
          <a:p>
            <a:endParaRPr lang="en-US" dirty="0"/>
          </a:p>
        </p:txBody>
      </p:sp>
    </p:spTree>
    <p:extLst>
      <p:ext uri="{BB962C8B-B14F-4D97-AF65-F5344CB8AC3E}">
        <p14:creationId xmlns:p14="http://schemas.microsoft.com/office/powerpoint/2010/main" val="4204228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ECEE3-22DE-41D0-86CD-1D18321326C1}"/>
              </a:ext>
            </a:extLst>
          </p:cNvPr>
          <p:cNvSpPr>
            <a:spLocks noGrp="1"/>
          </p:cNvSpPr>
          <p:nvPr>
            <p:ph type="title"/>
          </p:nvPr>
        </p:nvSpPr>
        <p:spPr>
          <a:xfrm>
            <a:off x="177800" y="430342"/>
            <a:ext cx="11290300" cy="2060575"/>
          </a:xfrm>
        </p:spPr>
        <p:txBody>
          <a:bodyPr>
            <a:noAutofit/>
          </a:bodyPr>
          <a:lstStyle/>
          <a:p>
            <a:pPr algn="ctr"/>
            <a:r>
              <a:rPr lang="en-US" sz="2200" dirty="0"/>
              <a:t>Regulation 4.001 – FAU Code of Academic Integrity</a:t>
            </a:r>
            <a:br>
              <a:rPr lang="en-US" sz="2200" dirty="0"/>
            </a:br>
            <a:br>
              <a:rPr lang="en-US" sz="2200" dirty="0">
                <a:solidFill>
                  <a:srgbClr val="FF0000"/>
                </a:solidFill>
              </a:rPr>
            </a:br>
            <a:r>
              <a:rPr lang="en-US" sz="2200" dirty="0">
                <a:solidFill>
                  <a:srgbClr val="FF0000"/>
                </a:solidFill>
              </a:rPr>
              <a:t>Should you encounter academic dishonesty, please read full details of the Code at the below link (information presented here is paraphrased and condensed):</a:t>
            </a:r>
            <a:br>
              <a:rPr lang="en-US" sz="2200" dirty="0"/>
            </a:br>
            <a:r>
              <a:rPr lang="en-US" sz="2200" dirty="0">
                <a:hlinkClick r:id="rId2"/>
              </a:rPr>
              <a:t>https://www.fau.edu/regulations/documents/chapter4/reg4-001-6-7-22.pdf</a:t>
            </a:r>
            <a:r>
              <a:rPr lang="en-US" sz="2200" dirty="0"/>
              <a:t> </a:t>
            </a:r>
          </a:p>
        </p:txBody>
      </p:sp>
      <p:sp>
        <p:nvSpPr>
          <p:cNvPr id="3" name="Content Placeholder 2">
            <a:extLst>
              <a:ext uri="{FF2B5EF4-FFF2-40B4-BE49-F238E27FC236}">
                <a16:creationId xmlns:a16="http://schemas.microsoft.com/office/drawing/2014/main" id="{AE411245-BECC-42A7-AD46-AEC07DB4AEAC}"/>
              </a:ext>
            </a:extLst>
          </p:cNvPr>
          <p:cNvSpPr>
            <a:spLocks noGrp="1"/>
          </p:cNvSpPr>
          <p:nvPr>
            <p:ph idx="4294967295"/>
          </p:nvPr>
        </p:nvSpPr>
        <p:spPr>
          <a:xfrm>
            <a:off x="177800" y="2425699"/>
            <a:ext cx="11722100" cy="4397375"/>
          </a:xfrm>
          <a:prstGeom prst="rect">
            <a:avLst/>
          </a:prstGeom>
        </p:spPr>
        <p:txBody>
          <a:bodyPr>
            <a:normAutofit fontScale="92500" lnSpcReduction="20000"/>
          </a:bodyPr>
          <a:lstStyle/>
          <a:p>
            <a:pPr marL="0" indent="0">
              <a:buNone/>
            </a:pPr>
            <a:r>
              <a:rPr lang="en-US" dirty="0"/>
              <a:t>When you have a reason to believe dishonesty has occurred:</a:t>
            </a:r>
            <a:r>
              <a:rPr lang="en-US" sz="2800" dirty="0"/>
              <a:t> </a:t>
            </a:r>
          </a:p>
          <a:p>
            <a:pPr marL="514350" indent="-514350">
              <a:buFont typeface="+mj-lt"/>
              <a:buAutoNum type="arabicPeriod"/>
            </a:pPr>
            <a:r>
              <a:rPr lang="en-US" sz="2800" dirty="0"/>
              <a:t>Advise the student in writing that you need to meet with them about a perceived violation of academic integrity. </a:t>
            </a:r>
          </a:p>
          <a:p>
            <a:pPr marL="514350" indent="-514350">
              <a:buFont typeface="+mj-lt"/>
              <a:buAutoNum type="arabicPeriod"/>
            </a:pPr>
            <a:r>
              <a:rPr lang="en-US" sz="2800" dirty="0"/>
              <a:t>Meet with the student to present your perception of the facts </a:t>
            </a:r>
            <a:r>
              <a:rPr lang="en-US" dirty="0"/>
              <a:t>and the sanction you will impose. [In some situations, this meeting on the incident may occur without the written notification in Step 1, which is okay.]</a:t>
            </a:r>
          </a:p>
          <a:p>
            <a:pPr marL="514350" indent="-514350">
              <a:buFont typeface="+mj-lt"/>
              <a:buAutoNum type="arabicPeriod"/>
            </a:pPr>
            <a:r>
              <a:rPr lang="en-US" sz="2800" dirty="0"/>
              <a:t>If after the meeting you continue to believe that the student engaged in academic dishonesty (or if the student has failed to respond after 10 business days </a:t>
            </a:r>
            <a:r>
              <a:rPr lang="en-US" dirty="0"/>
              <a:t>of your written request for a meeting), you should provide the student written notice of the allegation, the penalty, and a link to Regulation 4.001 (rev 6/7/22). The notice of allegation should be provided within 10 business days of the meeting, unless you notify the student that additional time is needed. </a:t>
            </a:r>
            <a:r>
              <a:rPr lang="en-US" u="sng" dirty="0"/>
              <a:t>A copy of the allegation must be sent to the chair/director of the department administering the course</a:t>
            </a:r>
            <a:r>
              <a:rPr lang="en-US" dirty="0"/>
              <a:t>. </a:t>
            </a:r>
            <a:endParaRPr lang="en-US" sz="2800" dirty="0"/>
          </a:p>
        </p:txBody>
      </p:sp>
      <p:sp>
        <p:nvSpPr>
          <p:cNvPr id="4" name="Slide Number Placeholder 3">
            <a:extLst>
              <a:ext uri="{FF2B5EF4-FFF2-40B4-BE49-F238E27FC236}">
                <a16:creationId xmlns:a16="http://schemas.microsoft.com/office/drawing/2014/main" id="{DD0A168F-911B-4C46-8A6E-22B468B94627}"/>
              </a:ext>
            </a:extLst>
          </p:cNvPr>
          <p:cNvSpPr>
            <a:spLocks noGrp="1"/>
          </p:cNvSpPr>
          <p:nvPr>
            <p:ph type="sldNum" sz="quarter" idx="12"/>
          </p:nvPr>
        </p:nvSpPr>
        <p:spPr/>
        <p:txBody>
          <a:bodyPr/>
          <a:lstStyle/>
          <a:p>
            <a:fld id="{8A7A6979-0714-4377-B894-6BE4C2D6E202}" type="slidenum">
              <a:rPr lang="en-US" smtClean="0"/>
              <a:pPr/>
              <a:t>40</a:t>
            </a:fld>
            <a:endParaRPr lang="en-US" dirty="0"/>
          </a:p>
        </p:txBody>
      </p:sp>
    </p:spTree>
    <p:extLst>
      <p:ext uri="{BB962C8B-B14F-4D97-AF65-F5344CB8AC3E}">
        <p14:creationId xmlns:p14="http://schemas.microsoft.com/office/powerpoint/2010/main" val="3368187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FB617-D07A-F376-7413-8AF51AE7AFCC}"/>
              </a:ext>
            </a:extLst>
          </p:cNvPr>
          <p:cNvSpPr>
            <a:spLocks noGrp="1"/>
          </p:cNvSpPr>
          <p:nvPr>
            <p:ph type="title"/>
          </p:nvPr>
        </p:nvSpPr>
        <p:spPr>
          <a:xfrm>
            <a:off x="825500" y="-296563"/>
            <a:ext cx="10515600" cy="1325563"/>
          </a:xfrm>
        </p:spPr>
        <p:txBody>
          <a:bodyPr/>
          <a:lstStyle/>
          <a:p>
            <a:pPr algn="ctr"/>
            <a:r>
              <a:rPr lang="en-US" dirty="0"/>
              <a:t>What Happens Next?</a:t>
            </a:r>
          </a:p>
        </p:txBody>
      </p:sp>
      <p:sp>
        <p:nvSpPr>
          <p:cNvPr id="3" name="Content Placeholder 2">
            <a:extLst>
              <a:ext uri="{FF2B5EF4-FFF2-40B4-BE49-F238E27FC236}">
                <a16:creationId xmlns:a16="http://schemas.microsoft.com/office/drawing/2014/main" id="{F19282C5-1080-73E4-9177-487B97F20EC7}"/>
              </a:ext>
            </a:extLst>
          </p:cNvPr>
          <p:cNvSpPr>
            <a:spLocks noGrp="1"/>
          </p:cNvSpPr>
          <p:nvPr>
            <p:ph idx="4294967295"/>
          </p:nvPr>
        </p:nvSpPr>
        <p:spPr>
          <a:xfrm>
            <a:off x="571500" y="1231900"/>
            <a:ext cx="11023600" cy="5489575"/>
          </a:xfrm>
          <a:prstGeom prst="rect">
            <a:avLst/>
          </a:prstGeom>
        </p:spPr>
        <p:txBody>
          <a:bodyPr>
            <a:normAutofit fontScale="92500" lnSpcReduction="10000"/>
          </a:bodyPr>
          <a:lstStyle/>
          <a:p>
            <a:pPr>
              <a:buFont typeface="Wingdings" panose="05000000000000000000" pitchFamily="2" charset="2"/>
              <a:buChar char="§"/>
            </a:pPr>
            <a:r>
              <a:rPr lang="en-US" dirty="0"/>
              <a:t>If within 5 business days of the notice of allegation the student notifies the chair/director that they would like to be heard, the chair/director will schedule a meeting with the student and you.</a:t>
            </a:r>
          </a:p>
          <a:p>
            <a:pPr>
              <a:buFont typeface="Wingdings" panose="05000000000000000000" pitchFamily="2" charset="2"/>
              <a:buChar char="§"/>
            </a:pPr>
            <a:r>
              <a:rPr lang="en-US" dirty="0"/>
              <a:t>If the allegation is not resolved in a meeting with the chair/director, the student and you, the student has further rights of appeal to the dean of the college, and finally up to the University Provost. Procedures for each step of the appeal process are spelled out in the Code. [Read the Code!]</a:t>
            </a:r>
          </a:p>
          <a:p>
            <a:pPr>
              <a:buFont typeface="Wingdings" panose="05000000000000000000" pitchFamily="2" charset="2"/>
              <a:buChar char="§"/>
            </a:pPr>
            <a:r>
              <a:rPr lang="en-US" dirty="0"/>
              <a:t>If the student fails to timely pursue the appeal process at any point, or if there is an ultimate finding by the </a:t>
            </a:r>
            <a:r>
              <a:rPr lang="en-US"/>
              <a:t>Provost (through </a:t>
            </a:r>
            <a:r>
              <a:rPr lang="en-US" dirty="0"/>
              <a:t>the appeal process) that the Code of Academic Integrity has been violated, the chair will notify the University Registrar that the following notation be included on both the student’s academic transcript and on the student’s internal record: “Violation of Code of Academic Integrity.”</a:t>
            </a:r>
          </a:p>
          <a:p>
            <a:pPr>
              <a:buFont typeface="Wingdings" panose="05000000000000000000" pitchFamily="2" charset="2"/>
              <a:buChar char="§"/>
            </a:pPr>
            <a:r>
              <a:rPr lang="en-US" dirty="0"/>
              <a:t>First offenders that elect to (and successfully) complete an Academic Integrity Seminar by the end of the semester following the academic dishonesty can get the notation regarding an academic integrity violation removed from their official transcript (but this does not change any instructor-imposed penalty and neither withdrawals nor forgiveness policies can remove a resulting “F”).</a:t>
            </a:r>
          </a:p>
          <a:p>
            <a:pPr>
              <a:buFont typeface="Wingdings" panose="05000000000000000000" pitchFamily="2" charset="2"/>
              <a:buChar char="§"/>
            </a:pPr>
            <a:r>
              <a:rPr lang="en-US" dirty="0"/>
              <a:t>Repeat offenders will be expelled.</a:t>
            </a:r>
          </a:p>
          <a:p>
            <a:pPr>
              <a:buFont typeface="Wingdings" panose="05000000000000000000" pitchFamily="2" charset="2"/>
              <a:buChar char="§"/>
            </a:pPr>
            <a:endParaRPr lang="en-US" dirty="0"/>
          </a:p>
        </p:txBody>
      </p:sp>
      <p:sp>
        <p:nvSpPr>
          <p:cNvPr id="4" name="Slide Number Placeholder 3">
            <a:extLst>
              <a:ext uri="{FF2B5EF4-FFF2-40B4-BE49-F238E27FC236}">
                <a16:creationId xmlns:a16="http://schemas.microsoft.com/office/drawing/2014/main" id="{1F87D072-7F0D-9C87-FDBA-C0A474EE9CC2}"/>
              </a:ext>
            </a:extLst>
          </p:cNvPr>
          <p:cNvSpPr>
            <a:spLocks noGrp="1"/>
          </p:cNvSpPr>
          <p:nvPr>
            <p:ph type="sldNum" sz="quarter" idx="12"/>
          </p:nvPr>
        </p:nvSpPr>
        <p:spPr/>
        <p:txBody>
          <a:bodyPr/>
          <a:lstStyle/>
          <a:p>
            <a:fld id="{8A7A6979-0714-4377-B894-6BE4C2D6E202}" type="slidenum">
              <a:rPr lang="en-US" smtClean="0"/>
              <a:pPr/>
              <a:t>41</a:t>
            </a:fld>
            <a:endParaRPr lang="en-US" dirty="0"/>
          </a:p>
        </p:txBody>
      </p:sp>
    </p:spTree>
    <p:extLst>
      <p:ext uri="{BB962C8B-B14F-4D97-AF65-F5344CB8AC3E}">
        <p14:creationId xmlns:p14="http://schemas.microsoft.com/office/powerpoint/2010/main" val="81615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ECEE3-22DE-41D0-86CD-1D18321326C1}"/>
              </a:ext>
            </a:extLst>
          </p:cNvPr>
          <p:cNvSpPr>
            <a:spLocks noGrp="1"/>
          </p:cNvSpPr>
          <p:nvPr>
            <p:ph type="title"/>
          </p:nvPr>
        </p:nvSpPr>
        <p:spPr>
          <a:xfrm>
            <a:off x="581025" y="241975"/>
            <a:ext cx="11029950" cy="1188720"/>
          </a:xfrm>
        </p:spPr>
        <p:txBody>
          <a:bodyPr>
            <a:normAutofit/>
          </a:bodyPr>
          <a:lstStyle/>
          <a:p>
            <a:pPr algn="ctr"/>
            <a:r>
              <a:rPr lang="en-US" dirty="0"/>
              <a:t>Enforce Academic Integrity! </a:t>
            </a:r>
            <a:r>
              <a:rPr lang="en-US" i="1" dirty="0"/>
              <a:t>Why?</a:t>
            </a:r>
          </a:p>
        </p:txBody>
      </p:sp>
      <p:sp>
        <p:nvSpPr>
          <p:cNvPr id="3" name="Content Placeholder 2">
            <a:extLst>
              <a:ext uri="{FF2B5EF4-FFF2-40B4-BE49-F238E27FC236}">
                <a16:creationId xmlns:a16="http://schemas.microsoft.com/office/drawing/2014/main" id="{AE411245-BECC-42A7-AD46-AEC07DB4AEAC}"/>
              </a:ext>
            </a:extLst>
          </p:cNvPr>
          <p:cNvSpPr>
            <a:spLocks noGrp="1"/>
          </p:cNvSpPr>
          <p:nvPr>
            <p:ph idx="4294967295"/>
          </p:nvPr>
        </p:nvSpPr>
        <p:spPr>
          <a:xfrm>
            <a:off x="1079499" y="1828799"/>
            <a:ext cx="10394251" cy="3987801"/>
          </a:xfrm>
          <a:prstGeom prst="rect">
            <a:avLst/>
          </a:prstGeom>
        </p:spPr>
        <p:txBody>
          <a:bodyPr>
            <a:normAutofit fontScale="92500" lnSpcReduction="20000"/>
          </a:bodyPr>
          <a:lstStyle/>
          <a:p>
            <a:pPr>
              <a:buFont typeface="Wingdings" panose="05000000000000000000" pitchFamily="2" charset="2"/>
              <a:buChar char="§"/>
            </a:pPr>
            <a:r>
              <a:rPr lang="en-US" dirty="0"/>
              <a:t>A student’s ability to learn and grow is harmed when you don’t enforce the Code – cheaters seldom learn what is needed for true success.</a:t>
            </a:r>
          </a:p>
          <a:p>
            <a:pPr marL="0" indent="0">
              <a:buNone/>
            </a:pPr>
            <a:endParaRPr lang="en-US" dirty="0"/>
          </a:p>
          <a:p>
            <a:pPr>
              <a:buFont typeface="Wingdings" panose="05000000000000000000" pitchFamily="2" charset="2"/>
              <a:buChar char="§"/>
            </a:pPr>
            <a:r>
              <a:rPr lang="en-US" dirty="0"/>
              <a:t>As numbers of students earning a degree through academic dishonesty increase, the meaning of a college degree decreases.</a:t>
            </a:r>
          </a:p>
          <a:p>
            <a:pPr marL="0" indent="0">
              <a:buNone/>
            </a:pPr>
            <a:endParaRPr lang="en-US" dirty="0"/>
          </a:p>
          <a:p>
            <a:pPr>
              <a:buFont typeface="Wingdings" panose="05000000000000000000" pitchFamily="2" charset="2"/>
              <a:buChar char="§"/>
            </a:pPr>
            <a:r>
              <a:rPr lang="en-US" dirty="0"/>
              <a:t>Students with integrity who work hard for their grades are disrespected when others are allowed to receive good grades through cheating.</a:t>
            </a:r>
          </a:p>
          <a:p>
            <a:pPr marL="0" indent="0">
              <a:buNone/>
            </a:pPr>
            <a:endParaRPr lang="en-US" dirty="0"/>
          </a:p>
          <a:p>
            <a:pPr>
              <a:buFont typeface="Wingdings" panose="05000000000000000000" pitchFamily="2" charset="2"/>
              <a:buChar char="§"/>
            </a:pPr>
            <a:r>
              <a:rPr lang="en-US" sz="2800" dirty="0"/>
              <a:t>Consequences for a first-time cheater promote learning</a:t>
            </a:r>
            <a:r>
              <a:rPr lang="en-US" dirty="0"/>
              <a:t> about academic integrity and an opportunity future growth.</a:t>
            </a:r>
          </a:p>
          <a:p>
            <a:pPr marL="0" indent="0">
              <a:buNone/>
            </a:pPr>
            <a:r>
              <a:rPr lang="en-US" dirty="0"/>
              <a:t>   </a:t>
            </a:r>
            <a:r>
              <a:rPr lang="en-US" b="1" dirty="0"/>
              <a:t>Consequences for a second offense results in expulsion.</a:t>
            </a:r>
          </a:p>
        </p:txBody>
      </p:sp>
      <p:sp>
        <p:nvSpPr>
          <p:cNvPr id="4" name="Slide Number Placeholder 3">
            <a:extLst>
              <a:ext uri="{FF2B5EF4-FFF2-40B4-BE49-F238E27FC236}">
                <a16:creationId xmlns:a16="http://schemas.microsoft.com/office/drawing/2014/main" id="{DD0A168F-911B-4C46-8A6E-22B468B94627}"/>
              </a:ext>
            </a:extLst>
          </p:cNvPr>
          <p:cNvSpPr>
            <a:spLocks noGrp="1"/>
          </p:cNvSpPr>
          <p:nvPr>
            <p:ph type="sldNum" sz="quarter" idx="12"/>
          </p:nvPr>
        </p:nvSpPr>
        <p:spPr/>
        <p:txBody>
          <a:bodyPr/>
          <a:lstStyle/>
          <a:p>
            <a:fld id="{8A7A6979-0714-4377-B894-6BE4C2D6E202}" type="slidenum">
              <a:rPr lang="en-US" smtClean="0"/>
              <a:pPr/>
              <a:t>42</a:t>
            </a:fld>
            <a:endParaRPr lang="en-US" dirty="0"/>
          </a:p>
        </p:txBody>
      </p:sp>
    </p:spTree>
    <p:extLst>
      <p:ext uri="{BB962C8B-B14F-4D97-AF65-F5344CB8AC3E}">
        <p14:creationId xmlns:p14="http://schemas.microsoft.com/office/powerpoint/2010/main" val="225438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A350-73FB-B700-04F7-F005A040B434}"/>
              </a:ext>
            </a:extLst>
          </p:cNvPr>
          <p:cNvSpPr>
            <a:spLocks noGrp="1"/>
          </p:cNvSpPr>
          <p:nvPr>
            <p:ph type="title"/>
          </p:nvPr>
        </p:nvSpPr>
        <p:spPr>
          <a:xfrm>
            <a:off x="634124" y="2970542"/>
            <a:ext cx="10566400" cy="1143000"/>
          </a:xfrm>
        </p:spPr>
        <p:txBody>
          <a:bodyPr/>
          <a:lstStyle/>
          <a:p>
            <a:pPr algn="ctr"/>
            <a:r>
              <a:rPr lang="en-US" dirty="0"/>
              <a:t>Student learning assessment</a:t>
            </a:r>
            <a:br>
              <a:rPr lang="en-US" dirty="0"/>
            </a:br>
            <a:br>
              <a:rPr lang="en-US" dirty="0"/>
            </a:br>
            <a:r>
              <a:rPr lang="en-US" sz="2000" b="0" dirty="0"/>
              <a:t>Dr. Yanmei Li, Department of Urban and regional Planning</a:t>
            </a:r>
            <a:br>
              <a:rPr lang="en-US" sz="2000" b="0" dirty="0"/>
            </a:br>
            <a:endParaRPr lang="en-US" sz="2000" b="0" dirty="0"/>
          </a:p>
        </p:txBody>
      </p:sp>
    </p:spTree>
    <p:extLst>
      <p:ext uri="{BB962C8B-B14F-4D97-AF65-F5344CB8AC3E}">
        <p14:creationId xmlns:p14="http://schemas.microsoft.com/office/powerpoint/2010/main" val="365329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learning assessment</a:t>
            </a:r>
          </a:p>
        </p:txBody>
      </p:sp>
      <p:sp>
        <p:nvSpPr>
          <p:cNvPr id="3" name="Content Placeholder 2"/>
          <p:cNvSpPr>
            <a:spLocks noGrp="1"/>
          </p:cNvSpPr>
          <p:nvPr>
            <p:ph sz="quarter" idx="13"/>
          </p:nvPr>
        </p:nvSpPr>
        <p:spPr/>
        <p:txBody>
          <a:bodyPr>
            <a:normAutofit/>
          </a:bodyPr>
          <a:lstStyle/>
          <a:p>
            <a:r>
              <a:rPr lang="en-US" sz="2400" dirty="0"/>
              <a:t>Defining Course Objectives</a:t>
            </a:r>
          </a:p>
          <a:p>
            <a:r>
              <a:rPr lang="en-US" sz="2400" dirty="0"/>
              <a:t>Formative vs. Summative Assessment</a:t>
            </a:r>
          </a:p>
          <a:p>
            <a:r>
              <a:rPr lang="en-US" sz="2400" dirty="0"/>
              <a:t>High Stakes vs. Low Stakes Assessment</a:t>
            </a:r>
          </a:p>
          <a:p>
            <a:r>
              <a:rPr lang="en-US" sz="2400" dirty="0"/>
              <a:t>Quantitative vs. Qualitative Assessment</a:t>
            </a:r>
          </a:p>
          <a:p>
            <a:r>
              <a:rPr lang="en-US" sz="2400" dirty="0"/>
              <a:t>Rubrics</a:t>
            </a:r>
          </a:p>
          <a:p>
            <a:endParaRPr lang="en-US" sz="2400" dirty="0"/>
          </a:p>
        </p:txBody>
      </p:sp>
    </p:spTree>
    <p:extLst>
      <p:ext uri="{BB962C8B-B14F-4D97-AF65-F5344CB8AC3E}">
        <p14:creationId xmlns:p14="http://schemas.microsoft.com/office/powerpoint/2010/main" val="253200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202261"/>
            <a:ext cx="10566400" cy="1143000"/>
          </a:xfrm>
        </p:spPr>
        <p:txBody>
          <a:bodyPr/>
          <a:lstStyle/>
          <a:p>
            <a:r>
              <a:rPr lang="en-US" dirty="0"/>
              <a:t>Defining course objectives</a:t>
            </a:r>
          </a:p>
        </p:txBody>
      </p:sp>
      <p:sp>
        <p:nvSpPr>
          <p:cNvPr id="3" name="Content Placeholder 2"/>
          <p:cNvSpPr>
            <a:spLocks noGrp="1"/>
          </p:cNvSpPr>
          <p:nvPr>
            <p:ph sz="quarter" idx="13"/>
          </p:nvPr>
        </p:nvSpPr>
        <p:spPr>
          <a:xfrm>
            <a:off x="812800" y="1085784"/>
            <a:ext cx="10566400" cy="4114800"/>
          </a:xfrm>
        </p:spPr>
        <p:txBody>
          <a:bodyPr/>
          <a:lstStyle/>
          <a:p>
            <a:r>
              <a:rPr lang="en-US" dirty="0"/>
              <a:t>Align with University </a:t>
            </a:r>
            <a:r>
              <a:rPr lang="en-US" dirty="0" err="1"/>
              <a:t>SLOs</a:t>
            </a:r>
            <a:r>
              <a:rPr lang="en-US" dirty="0"/>
              <a:t> (Student Learning Outcomes) and/or program accreditation guidelines</a:t>
            </a:r>
          </a:p>
          <a:p>
            <a:r>
              <a:rPr lang="en-US" dirty="0"/>
              <a:t>Use Bloom’s Taxonomy action words in writing course objectives</a:t>
            </a:r>
          </a:p>
          <a:p>
            <a:endParaRPr lang="en-US" dirty="0"/>
          </a:p>
          <a:p>
            <a:endParaRPr lang="en-US" dirty="0"/>
          </a:p>
        </p:txBody>
      </p:sp>
      <p:pic>
        <p:nvPicPr>
          <p:cNvPr id="5" name="Picture 4">
            <a:extLst>
              <a:ext uri="{FF2B5EF4-FFF2-40B4-BE49-F238E27FC236}">
                <a16:creationId xmlns:a16="http://schemas.microsoft.com/office/drawing/2014/main" id="{A37F5361-E808-B587-E04B-98C92233E1D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268718" y="2383096"/>
            <a:ext cx="5381296" cy="4079022"/>
          </a:xfrm>
          <a:prstGeom prst="rect">
            <a:avLst/>
          </a:prstGeom>
        </p:spPr>
      </p:pic>
      <p:sp>
        <p:nvSpPr>
          <p:cNvPr id="6" name="TextBox 5">
            <a:extLst>
              <a:ext uri="{FF2B5EF4-FFF2-40B4-BE49-F238E27FC236}">
                <a16:creationId xmlns:a16="http://schemas.microsoft.com/office/drawing/2014/main" id="{E193B2F9-D1DF-0B48-FEB0-CED8EDE50CB7}"/>
              </a:ext>
            </a:extLst>
          </p:cNvPr>
          <p:cNvSpPr txBox="1"/>
          <p:nvPr/>
        </p:nvSpPr>
        <p:spPr>
          <a:xfrm>
            <a:off x="3268718" y="6465638"/>
            <a:ext cx="5381296" cy="230832"/>
          </a:xfrm>
          <a:prstGeom prst="rect">
            <a:avLst/>
          </a:prstGeom>
          <a:noFill/>
          <a:ln>
            <a:solidFill>
              <a:schemeClr val="accent1">
                <a:lumMod val="20000"/>
                <a:lumOff val="80000"/>
              </a:schemeClr>
            </a:solidFill>
          </a:ln>
        </p:spPr>
        <p:txBody>
          <a:bodyPr wrap="square" rtlCol="0" anchor="ctr" anchorCtr="1">
            <a:spAutoFit/>
          </a:bodyPr>
          <a:lstStyle/>
          <a:p>
            <a:r>
              <a:rPr lang="en-US" sz="900">
                <a:hlinkClick r:id="rId3" tooltip="https://michaeljcripps.com/summer2020wrt304o1/big-picture/"/>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224408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071" y="317887"/>
            <a:ext cx="10566400" cy="1143000"/>
          </a:xfrm>
        </p:spPr>
        <p:txBody>
          <a:bodyPr/>
          <a:lstStyle/>
          <a:p>
            <a:r>
              <a:rPr lang="en-US" dirty="0"/>
              <a:t>Bloom’s Taxonomy Action Words (selected)</a:t>
            </a:r>
          </a:p>
        </p:txBody>
      </p:sp>
      <p:graphicFrame>
        <p:nvGraphicFramePr>
          <p:cNvPr id="4" name="Table 3"/>
          <p:cNvGraphicFramePr>
            <a:graphicFrameLocks noGrp="1"/>
          </p:cNvGraphicFramePr>
          <p:nvPr>
            <p:extLst>
              <p:ext uri="{D42A27DB-BD31-4B8C-83A1-F6EECF244321}">
                <p14:modId xmlns:p14="http://schemas.microsoft.com/office/powerpoint/2010/main" val="1382563086"/>
              </p:ext>
            </p:extLst>
          </p:nvPr>
        </p:nvGraphicFramePr>
        <p:xfrm>
          <a:off x="1451232" y="1714385"/>
          <a:ext cx="9398000" cy="4577080"/>
        </p:xfrm>
        <a:graphic>
          <a:graphicData uri="http://schemas.openxmlformats.org/drawingml/2006/table">
            <a:tbl>
              <a:tblPr firstRow="1" bandRow="1">
                <a:tableStyleId>{5C22544A-7EE6-4342-B048-85BDC9FD1C3A}</a:tableStyleId>
              </a:tblPr>
              <a:tblGrid>
                <a:gridCol w="1520568">
                  <a:extLst>
                    <a:ext uri="{9D8B030D-6E8A-4147-A177-3AD203B41FA5}">
                      <a16:colId xmlns:a16="http://schemas.microsoft.com/office/drawing/2014/main" val="20000"/>
                    </a:ext>
                  </a:extLst>
                </a:gridCol>
                <a:gridCol w="1519881">
                  <a:extLst>
                    <a:ext uri="{9D8B030D-6E8A-4147-A177-3AD203B41FA5}">
                      <a16:colId xmlns:a16="http://schemas.microsoft.com/office/drawing/2014/main" val="20001"/>
                    </a:ext>
                  </a:extLst>
                </a:gridCol>
                <a:gridCol w="1556951">
                  <a:extLst>
                    <a:ext uri="{9D8B030D-6E8A-4147-A177-3AD203B41FA5}">
                      <a16:colId xmlns:a16="http://schemas.microsoft.com/office/drawing/2014/main" val="20002"/>
                    </a:ext>
                  </a:extLst>
                </a:gridCol>
                <a:gridCol w="1569309">
                  <a:extLst>
                    <a:ext uri="{9D8B030D-6E8A-4147-A177-3AD203B41FA5}">
                      <a16:colId xmlns:a16="http://schemas.microsoft.com/office/drawing/2014/main" val="20003"/>
                    </a:ext>
                  </a:extLst>
                </a:gridCol>
                <a:gridCol w="1631091">
                  <a:extLst>
                    <a:ext uri="{9D8B030D-6E8A-4147-A177-3AD203B41FA5}">
                      <a16:colId xmlns:a16="http://schemas.microsoft.com/office/drawing/2014/main" val="20004"/>
                    </a:ext>
                  </a:extLst>
                </a:gridCol>
                <a:gridCol w="1600200">
                  <a:extLst>
                    <a:ext uri="{9D8B030D-6E8A-4147-A177-3AD203B41FA5}">
                      <a16:colId xmlns:a16="http://schemas.microsoft.com/office/drawing/2014/main" val="20005"/>
                    </a:ext>
                  </a:extLst>
                </a:gridCol>
              </a:tblGrid>
              <a:tr h="370840">
                <a:tc>
                  <a:txBody>
                    <a:bodyPr/>
                    <a:lstStyle/>
                    <a:p>
                      <a:r>
                        <a:rPr lang="en-US" dirty="0"/>
                        <a:t>Knowledge</a:t>
                      </a:r>
                    </a:p>
                  </a:txBody>
                  <a:tcPr/>
                </a:tc>
                <a:tc>
                  <a:txBody>
                    <a:bodyPr/>
                    <a:lstStyle/>
                    <a:p>
                      <a:r>
                        <a:rPr lang="en-US" dirty="0"/>
                        <a:t>Understand</a:t>
                      </a:r>
                    </a:p>
                  </a:txBody>
                  <a:tcPr/>
                </a:tc>
                <a:tc>
                  <a:txBody>
                    <a:bodyPr/>
                    <a:lstStyle/>
                    <a:p>
                      <a:r>
                        <a:rPr lang="en-US" dirty="0"/>
                        <a:t>Apply</a:t>
                      </a:r>
                    </a:p>
                  </a:txBody>
                  <a:tcPr/>
                </a:tc>
                <a:tc>
                  <a:txBody>
                    <a:bodyPr/>
                    <a:lstStyle/>
                    <a:p>
                      <a:r>
                        <a:rPr lang="en-US" dirty="0"/>
                        <a:t>Analyze</a:t>
                      </a:r>
                    </a:p>
                  </a:txBody>
                  <a:tcPr/>
                </a:tc>
                <a:tc>
                  <a:txBody>
                    <a:bodyPr/>
                    <a:lstStyle/>
                    <a:p>
                      <a:r>
                        <a:rPr lang="en-US" dirty="0"/>
                        <a:t>Evaluate</a:t>
                      </a:r>
                    </a:p>
                  </a:txBody>
                  <a:tcPr/>
                </a:tc>
                <a:tc>
                  <a:txBody>
                    <a:bodyPr/>
                    <a:lstStyle/>
                    <a:p>
                      <a:r>
                        <a:rPr lang="en-US" dirty="0"/>
                        <a:t>Create</a:t>
                      </a:r>
                    </a:p>
                  </a:txBody>
                  <a:tcPr/>
                </a:tc>
                <a:extLst>
                  <a:ext uri="{0D108BD9-81ED-4DB2-BD59-A6C34878D82A}">
                    <a16:rowId xmlns:a16="http://schemas.microsoft.com/office/drawing/2014/main" val="10000"/>
                  </a:ext>
                </a:extLst>
              </a:tr>
              <a:tr h="370840">
                <a:tc>
                  <a:txBody>
                    <a:bodyPr/>
                    <a:lstStyle/>
                    <a:p>
                      <a:r>
                        <a:rPr lang="en-US" dirty="0"/>
                        <a:t>Define</a:t>
                      </a:r>
                    </a:p>
                    <a:p>
                      <a:r>
                        <a:rPr lang="en-US" dirty="0"/>
                        <a:t>Describe</a:t>
                      </a:r>
                    </a:p>
                    <a:p>
                      <a:r>
                        <a:rPr lang="en-US" dirty="0"/>
                        <a:t>Identify</a:t>
                      </a:r>
                    </a:p>
                    <a:p>
                      <a:r>
                        <a:rPr lang="en-US" dirty="0"/>
                        <a:t>Outline</a:t>
                      </a:r>
                    </a:p>
                    <a:p>
                      <a:r>
                        <a:rPr lang="en-US" dirty="0"/>
                        <a:t>Memorize</a:t>
                      </a:r>
                    </a:p>
                    <a:p>
                      <a:r>
                        <a:rPr lang="en-US" dirty="0"/>
                        <a:t>Review</a:t>
                      </a:r>
                    </a:p>
                    <a:p>
                      <a:r>
                        <a:rPr lang="en-US" dirty="0"/>
                        <a:t>Reproduce</a:t>
                      </a:r>
                    </a:p>
                    <a:p>
                      <a:r>
                        <a:rPr lang="en-US" dirty="0"/>
                        <a:t>…</a:t>
                      </a:r>
                    </a:p>
                    <a:p>
                      <a:endParaRPr lang="en-US" dirty="0"/>
                    </a:p>
                  </a:txBody>
                  <a:tcPr/>
                </a:tc>
                <a:tc>
                  <a:txBody>
                    <a:bodyPr/>
                    <a:lstStyle/>
                    <a:p>
                      <a:r>
                        <a:rPr lang="en-US" dirty="0"/>
                        <a:t>Articulate</a:t>
                      </a:r>
                    </a:p>
                    <a:p>
                      <a:r>
                        <a:rPr lang="en-US" dirty="0"/>
                        <a:t>Clarify</a:t>
                      </a:r>
                    </a:p>
                    <a:p>
                      <a:r>
                        <a:rPr lang="en-US" dirty="0"/>
                        <a:t>Classify</a:t>
                      </a:r>
                    </a:p>
                    <a:p>
                      <a:r>
                        <a:rPr lang="en-US" dirty="0"/>
                        <a:t>Compare</a:t>
                      </a:r>
                    </a:p>
                    <a:p>
                      <a:r>
                        <a:rPr lang="en-US" dirty="0"/>
                        <a:t>Contrast</a:t>
                      </a:r>
                    </a:p>
                    <a:p>
                      <a:r>
                        <a:rPr lang="en-US" dirty="0"/>
                        <a:t>Demonstrate</a:t>
                      </a:r>
                    </a:p>
                    <a:p>
                      <a:r>
                        <a:rPr lang="en-US" dirty="0"/>
                        <a:t>Differentiate</a:t>
                      </a:r>
                    </a:p>
                    <a:p>
                      <a:r>
                        <a:rPr lang="en-US" dirty="0"/>
                        <a:t>Describe</a:t>
                      </a:r>
                    </a:p>
                    <a:p>
                      <a:r>
                        <a:rPr lang="en-US" dirty="0"/>
                        <a:t>Explain </a:t>
                      </a:r>
                    </a:p>
                    <a:p>
                      <a:r>
                        <a:rPr lang="en-US" dirty="0"/>
                        <a:t>Illustrate</a:t>
                      </a:r>
                    </a:p>
                    <a:p>
                      <a:r>
                        <a:rPr lang="en-US" dirty="0"/>
                        <a:t>Summarize</a:t>
                      </a:r>
                    </a:p>
                    <a:p>
                      <a:r>
                        <a:rPr lang="en-US" dirty="0"/>
                        <a:t>Paraphrase</a:t>
                      </a:r>
                    </a:p>
                    <a:p>
                      <a:r>
                        <a:rPr lang="en-US" dirty="0"/>
                        <a:t>…</a:t>
                      </a:r>
                    </a:p>
                  </a:txBody>
                  <a:tcPr/>
                </a:tc>
                <a:tc>
                  <a:txBody>
                    <a:bodyPr/>
                    <a:lstStyle/>
                    <a:p>
                      <a:r>
                        <a:rPr lang="en-US" dirty="0"/>
                        <a:t>Construct</a:t>
                      </a:r>
                    </a:p>
                    <a:p>
                      <a:r>
                        <a:rPr lang="en-US" dirty="0"/>
                        <a:t>Demonstrate</a:t>
                      </a:r>
                    </a:p>
                    <a:p>
                      <a:r>
                        <a:rPr lang="en-US" dirty="0"/>
                        <a:t>Develop</a:t>
                      </a:r>
                    </a:p>
                    <a:p>
                      <a:r>
                        <a:rPr lang="en-US" dirty="0"/>
                        <a:t>Generalize</a:t>
                      </a:r>
                    </a:p>
                    <a:p>
                      <a:r>
                        <a:rPr lang="en-US" dirty="0"/>
                        <a:t>Organize</a:t>
                      </a:r>
                    </a:p>
                    <a:p>
                      <a:r>
                        <a:rPr lang="en-US" dirty="0"/>
                        <a:t>Predict</a:t>
                      </a:r>
                    </a:p>
                    <a:p>
                      <a:r>
                        <a:rPr lang="en-US" dirty="0"/>
                        <a:t>Utilize</a:t>
                      </a:r>
                    </a:p>
                    <a:p>
                      <a:r>
                        <a:rPr lang="en-US" dirty="0"/>
                        <a:t>…</a:t>
                      </a:r>
                    </a:p>
                  </a:txBody>
                  <a:tcPr/>
                </a:tc>
                <a:tc>
                  <a:txBody>
                    <a:bodyPr/>
                    <a:lstStyle/>
                    <a:p>
                      <a:r>
                        <a:rPr lang="en-US" dirty="0"/>
                        <a:t>Analyze</a:t>
                      </a:r>
                    </a:p>
                    <a:p>
                      <a:r>
                        <a:rPr lang="en-US" dirty="0"/>
                        <a:t>Break down</a:t>
                      </a:r>
                    </a:p>
                    <a:p>
                      <a:r>
                        <a:rPr lang="en-US" dirty="0"/>
                        <a:t>Categorize</a:t>
                      </a:r>
                    </a:p>
                    <a:p>
                      <a:r>
                        <a:rPr lang="en-US" dirty="0"/>
                        <a:t>Classify</a:t>
                      </a:r>
                    </a:p>
                    <a:p>
                      <a:r>
                        <a:rPr lang="en-US" dirty="0"/>
                        <a:t>Compare</a:t>
                      </a:r>
                    </a:p>
                    <a:p>
                      <a:r>
                        <a:rPr lang="en-US" dirty="0"/>
                        <a:t>Contrast</a:t>
                      </a:r>
                    </a:p>
                    <a:p>
                      <a:r>
                        <a:rPr lang="en-US" dirty="0"/>
                        <a:t>Criticize</a:t>
                      </a:r>
                    </a:p>
                    <a:p>
                      <a:r>
                        <a:rPr lang="en-US" dirty="0"/>
                        <a:t>Dissect</a:t>
                      </a:r>
                    </a:p>
                    <a:p>
                      <a:r>
                        <a:rPr lang="en-US" dirty="0"/>
                        <a:t>Examine</a:t>
                      </a:r>
                    </a:p>
                    <a:p>
                      <a:r>
                        <a:rPr lang="en-US" dirty="0"/>
                        <a:t>Distinguish</a:t>
                      </a:r>
                    </a:p>
                    <a:p>
                      <a:r>
                        <a:rPr lang="en-US" dirty="0"/>
                        <a:t>Infer</a:t>
                      </a:r>
                    </a:p>
                    <a:p>
                      <a:r>
                        <a:rPr lang="en-US" dirty="0"/>
                        <a:t>Predict</a:t>
                      </a:r>
                    </a:p>
                    <a:p>
                      <a:r>
                        <a:rPr lang="en-US" dirty="0"/>
                        <a:t>Relate</a:t>
                      </a:r>
                    </a:p>
                    <a:p>
                      <a:r>
                        <a:rPr lang="en-US" dirty="0"/>
                        <a:t>…</a:t>
                      </a:r>
                    </a:p>
                    <a:p>
                      <a:endParaRPr lang="en-US" dirty="0"/>
                    </a:p>
                  </a:txBody>
                  <a:tcPr/>
                </a:tc>
                <a:tc>
                  <a:txBody>
                    <a:bodyPr/>
                    <a:lstStyle/>
                    <a:p>
                      <a:r>
                        <a:rPr lang="en-US" dirty="0"/>
                        <a:t>Assess</a:t>
                      </a:r>
                    </a:p>
                    <a:p>
                      <a:r>
                        <a:rPr lang="en-US" dirty="0"/>
                        <a:t>Appraise</a:t>
                      </a:r>
                    </a:p>
                    <a:p>
                      <a:r>
                        <a:rPr lang="en-US" dirty="0"/>
                        <a:t>Conclude</a:t>
                      </a:r>
                    </a:p>
                    <a:p>
                      <a:r>
                        <a:rPr lang="en-US" dirty="0"/>
                        <a:t>Compare</a:t>
                      </a:r>
                    </a:p>
                    <a:p>
                      <a:r>
                        <a:rPr lang="en-US" dirty="0"/>
                        <a:t>Contrast</a:t>
                      </a:r>
                    </a:p>
                    <a:p>
                      <a:r>
                        <a:rPr lang="en-US" dirty="0"/>
                        <a:t>Estimate</a:t>
                      </a:r>
                    </a:p>
                    <a:p>
                      <a:r>
                        <a:rPr lang="en-US" dirty="0"/>
                        <a:t>Evaluate</a:t>
                      </a:r>
                    </a:p>
                    <a:p>
                      <a:r>
                        <a:rPr lang="en-US" dirty="0"/>
                        <a:t>Explain</a:t>
                      </a:r>
                    </a:p>
                    <a:p>
                      <a:r>
                        <a:rPr lang="en-US" dirty="0"/>
                        <a:t>Probe</a:t>
                      </a:r>
                    </a:p>
                    <a:p>
                      <a:r>
                        <a:rPr lang="en-US" dirty="0"/>
                        <a:t>Prepare</a:t>
                      </a:r>
                    </a:p>
                    <a:p>
                      <a:r>
                        <a:rPr lang="en-US" dirty="0"/>
                        <a:t>Rewrite</a:t>
                      </a:r>
                    </a:p>
                    <a:p>
                      <a:r>
                        <a:rPr lang="en-US" dirty="0"/>
                        <a:t>Verify</a:t>
                      </a:r>
                    </a:p>
                    <a:p>
                      <a:r>
                        <a:rPr lang="en-US" dirty="0"/>
                        <a:t>Synthesize</a:t>
                      </a:r>
                    </a:p>
                    <a:p>
                      <a:r>
                        <a:rPr lang="en-US" dirty="0"/>
                        <a:t>…</a:t>
                      </a:r>
                    </a:p>
                  </a:txBody>
                  <a:tcPr/>
                </a:tc>
                <a:tc>
                  <a:txBody>
                    <a:bodyPr/>
                    <a:lstStyle/>
                    <a:p>
                      <a:r>
                        <a:rPr lang="en-US" dirty="0"/>
                        <a:t>Assemble</a:t>
                      </a:r>
                    </a:p>
                    <a:p>
                      <a:r>
                        <a:rPr lang="en-US" dirty="0"/>
                        <a:t>Collect</a:t>
                      </a:r>
                    </a:p>
                    <a:p>
                      <a:r>
                        <a:rPr lang="en-US" dirty="0"/>
                        <a:t>Combine</a:t>
                      </a:r>
                    </a:p>
                    <a:p>
                      <a:r>
                        <a:rPr lang="en-US" dirty="0"/>
                        <a:t>Compile</a:t>
                      </a:r>
                      <a:r>
                        <a:rPr lang="en-US" baseline="0" dirty="0"/>
                        <a:t> </a:t>
                      </a:r>
                    </a:p>
                    <a:p>
                      <a:r>
                        <a:rPr lang="en-US" baseline="0" dirty="0"/>
                        <a:t>Construct</a:t>
                      </a:r>
                    </a:p>
                    <a:p>
                      <a:r>
                        <a:rPr lang="en-US" baseline="0" dirty="0"/>
                        <a:t>Facilitate</a:t>
                      </a:r>
                    </a:p>
                    <a:p>
                      <a:r>
                        <a:rPr lang="en-US" baseline="0" dirty="0"/>
                        <a:t>Hypothesize</a:t>
                      </a:r>
                    </a:p>
                    <a:p>
                      <a:r>
                        <a:rPr lang="en-US" baseline="0" dirty="0"/>
                        <a:t>Modify</a:t>
                      </a:r>
                    </a:p>
                    <a:p>
                      <a:r>
                        <a:rPr lang="en-US" baseline="0" dirty="0"/>
                        <a:t>Organize</a:t>
                      </a:r>
                    </a:p>
                    <a:p>
                      <a:r>
                        <a:rPr lang="en-US" baseline="0" dirty="0"/>
                        <a:t>Propose</a:t>
                      </a:r>
                    </a:p>
                    <a:p>
                      <a:r>
                        <a:rPr lang="en-US" baseline="0" dirty="0"/>
                        <a:t>Revise</a:t>
                      </a:r>
                    </a:p>
                    <a:p>
                      <a:r>
                        <a:rPr lang="en-US" baseline="0" dirty="0"/>
                        <a:t>Synthesize</a:t>
                      </a:r>
                    </a:p>
                    <a:p>
                      <a:r>
                        <a:rPr lang="en-US" baseline="0" dirty="0"/>
                        <a:t>…</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58301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6E657-7C84-48B5-4D22-B25C0EF72262}"/>
              </a:ext>
            </a:extLst>
          </p:cNvPr>
          <p:cNvSpPr>
            <a:spLocks noGrp="1"/>
          </p:cNvSpPr>
          <p:nvPr>
            <p:ph type="title"/>
          </p:nvPr>
        </p:nvSpPr>
        <p:spPr/>
        <p:txBody>
          <a:bodyPr/>
          <a:lstStyle/>
          <a:p>
            <a:r>
              <a:rPr lang="en-US" sz="3200" dirty="0">
                <a:latin typeface="Palatino Linotype" panose="02040502050505030304" pitchFamily="18" charset="0"/>
                <a:ea typeface="Times New Roman" panose="02020603050405020304" pitchFamily="18" charset="0"/>
                <a:cs typeface="Times New Roman" panose="02020603050405020304" pitchFamily="18" charset="0"/>
              </a:rPr>
              <a:t>COURSE OBJECTIVES/STUDENT LEARNING OUTCOMES: An example</a:t>
            </a:r>
            <a:endParaRPr lang="en-US" sz="3200" dirty="0"/>
          </a:p>
        </p:txBody>
      </p:sp>
      <p:sp>
        <p:nvSpPr>
          <p:cNvPr id="3" name="Content Placeholder 2">
            <a:extLst>
              <a:ext uri="{FF2B5EF4-FFF2-40B4-BE49-F238E27FC236}">
                <a16:creationId xmlns:a16="http://schemas.microsoft.com/office/drawing/2014/main" id="{CB794E27-D9AC-1CC3-84F9-92E35052D578}"/>
              </a:ext>
            </a:extLst>
          </p:cNvPr>
          <p:cNvSpPr>
            <a:spLocks noGrp="1"/>
          </p:cNvSpPr>
          <p:nvPr>
            <p:ph sz="quarter" idx="13"/>
          </p:nvPr>
        </p:nvSpPr>
        <p:spPr>
          <a:xfrm>
            <a:off x="865352" y="1053663"/>
            <a:ext cx="10566400" cy="4114800"/>
          </a:xfrm>
        </p:spPr>
        <p:txBody>
          <a:bodyPr>
            <a:noAutofit/>
          </a:bodyPr>
          <a:lstStyle/>
          <a:p>
            <a:pPr marL="0" marR="0">
              <a:lnSpc>
                <a:spcPct val="115000"/>
              </a:lnSpc>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0"/>
              </a:spcAft>
              <a:buNone/>
            </a:pPr>
            <a:r>
              <a:rPr lang="en-US" dirty="0">
                <a:effectLst/>
                <a:latin typeface="Palatino Linotype" panose="02040502050505030304" pitchFamily="18" charset="0"/>
                <a:ea typeface="Times New Roman" panose="02020603050405020304" pitchFamily="18" charset="0"/>
                <a:cs typeface="Times New Roman" panose="02020603050405020304" pitchFamily="18" charset="0"/>
              </a:rPr>
              <a:t>Upon successful completion of this course, students will be able to:</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dirty="0">
                <a:effectLst/>
                <a:latin typeface="Palatino Linotype" panose="02040502050505030304" pitchFamily="18" charset="0"/>
                <a:ea typeface="Calibri" panose="020F0502020204030204" pitchFamily="34" charset="0"/>
                <a:cs typeface="Times New Roman" panose="02020603050405020304" pitchFamily="18" charset="0"/>
              </a:rPr>
              <a:t>Analyze the different aspects of urban dimensions (e.g.: physical, sociodemographic, economic, cultural, political structure and public policies).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dirty="0">
                <a:effectLst/>
                <a:latin typeface="Palatino Linotype" panose="02040502050505030304" pitchFamily="18" charset="0"/>
                <a:ea typeface="Calibri" panose="020F0502020204030204" pitchFamily="34" charset="0"/>
                <a:cs typeface="Times New Roman" panose="02020603050405020304" pitchFamily="18" charset="0"/>
              </a:rPr>
              <a:t>Explain the basic contours of urban growth and change, including an appreciation of underlying dynamics and influences, to achieve an understanding of implications for theory and for planning practice.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dirty="0">
                <a:effectLst/>
                <a:latin typeface="Palatino Linotype" panose="02040502050505030304" pitchFamily="18" charset="0"/>
                <a:ea typeface="Calibri" panose="020F0502020204030204" pitchFamily="34" charset="0"/>
                <a:cs typeface="Times New Roman" panose="02020603050405020304" pitchFamily="18" charset="0"/>
              </a:rPr>
              <a:t>Identify the evolution of urban morphology, the process of shaping and reshaping of the urban form, and factors causing changes to the urban environments.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dirty="0">
                <a:effectLst/>
                <a:latin typeface="Palatino Linotype" panose="02040502050505030304" pitchFamily="18" charset="0"/>
                <a:ea typeface="Calibri" panose="020F0502020204030204" pitchFamily="34" charset="0"/>
                <a:cs typeface="Times New Roman" panose="02020603050405020304" pitchFamily="18" charset="0"/>
              </a:rPr>
              <a:t>Outline how the different aspects of urban dimensions relate and interact with each other.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dirty="0">
                <a:effectLst/>
                <a:latin typeface="Palatino Linotype" panose="02040502050505030304" pitchFamily="18" charset="0"/>
                <a:ea typeface="Calibri" panose="020F0502020204030204" pitchFamily="34" charset="0"/>
                <a:cs typeface="Times New Roman" panose="02020603050405020304" pitchFamily="18" charset="0"/>
              </a:rPr>
              <a:t>Compare how cities are structured and organized in a global context.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dirty="0">
                <a:effectLst/>
                <a:latin typeface="Palatino Linotype" panose="02040502050505030304" pitchFamily="18" charset="0"/>
                <a:ea typeface="Calibri" panose="020F0502020204030204" pitchFamily="34" charset="0"/>
                <a:cs typeface="Times New Roman" panose="02020603050405020304" pitchFamily="18" charset="0"/>
              </a:rPr>
              <a:t>Evaluate the principal dimensions of urban transformation (e.g.: economic, social, cultural, physical, environmental, and spatial) and the key interdependencies among these facets of urban change.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64081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Formative vs. Summative Assessment</a:t>
            </a:r>
          </a:p>
        </p:txBody>
      </p:sp>
      <p:sp>
        <p:nvSpPr>
          <p:cNvPr id="3" name="Content Placeholder 2"/>
          <p:cNvSpPr>
            <a:spLocks noGrp="1"/>
          </p:cNvSpPr>
          <p:nvPr>
            <p:ph sz="quarter" idx="13"/>
          </p:nvPr>
        </p:nvSpPr>
        <p:spPr/>
        <p:txBody>
          <a:bodyPr/>
          <a:lstStyle/>
          <a:p>
            <a:r>
              <a:rPr lang="en-US" b="1" dirty="0"/>
              <a:t>Formative</a:t>
            </a:r>
            <a:r>
              <a:rPr lang="en-US" dirty="0"/>
              <a:t>: Focus on the learning processes</a:t>
            </a:r>
          </a:p>
          <a:p>
            <a:pPr marL="0" indent="0">
              <a:buNone/>
            </a:pPr>
            <a:r>
              <a:rPr lang="en-US" dirty="0"/>
              <a:t>e.g. Clicker quizzes on material studied for class, midterm surveys about what is going well or poorly in the class, journals or logs maintained by students, counts of meetings between students or between students and faculty, count of time spent studying or preparing for class</a:t>
            </a:r>
          </a:p>
          <a:p>
            <a:r>
              <a:rPr lang="en-US" b="1" dirty="0"/>
              <a:t>Summative</a:t>
            </a:r>
            <a:r>
              <a:rPr lang="en-US" dirty="0"/>
              <a:t>: focus on the learning outcomes</a:t>
            </a:r>
          </a:p>
          <a:p>
            <a:pPr marL="0" indent="0">
              <a:buNone/>
            </a:pPr>
            <a:r>
              <a:rPr lang="en-US" dirty="0"/>
              <a:t>e.g. Completed student work (paper, project, homework, etc.), final grades on exams, grades that are linked to learning outcomes, course or program portfolio, course or program evaluation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74971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611" y="-238168"/>
            <a:ext cx="10566400" cy="1143000"/>
          </a:xfrm>
        </p:spPr>
        <p:txBody>
          <a:bodyPr/>
          <a:lstStyle/>
          <a:p>
            <a:r>
              <a:rPr lang="en-US" sz="3000" dirty="0"/>
              <a:t>High Skates vs. Low Stakes assessment</a:t>
            </a:r>
          </a:p>
        </p:txBody>
      </p:sp>
      <p:graphicFrame>
        <p:nvGraphicFramePr>
          <p:cNvPr id="3" name="Table 2"/>
          <p:cNvGraphicFramePr>
            <a:graphicFrameLocks noGrp="1"/>
          </p:cNvGraphicFramePr>
          <p:nvPr>
            <p:extLst>
              <p:ext uri="{D42A27DB-BD31-4B8C-83A1-F6EECF244321}">
                <p14:modId xmlns:p14="http://schemas.microsoft.com/office/powerpoint/2010/main" val="3396141495"/>
              </p:ext>
            </p:extLst>
          </p:nvPr>
        </p:nvGraphicFramePr>
        <p:xfrm>
          <a:off x="1552861" y="1051230"/>
          <a:ext cx="8171878" cy="4548866"/>
        </p:xfrm>
        <a:graphic>
          <a:graphicData uri="http://schemas.openxmlformats.org/drawingml/2006/table">
            <a:tbl>
              <a:tblPr>
                <a:tableStyleId>{69CF1AB2-1976-4502-BF36-3FF5EA218861}</a:tableStyleId>
              </a:tblPr>
              <a:tblGrid>
                <a:gridCol w="4085939">
                  <a:extLst>
                    <a:ext uri="{9D8B030D-6E8A-4147-A177-3AD203B41FA5}">
                      <a16:colId xmlns:a16="http://schemas.microsoft.com/office/drawing/2014/main" val="20000"/>
                    </a:ext>
                  </a:extLst>
                </a:gridCol>
                <a:gridCol w="4085939">
                  <a:extLst>
                    <a:ext uri="{9D8B030D-6E8A-4147-A177-3AD203B41FA5}">
                      <a16:colId xmlns:a16="http://schemas.microsoft.com/office/drawing/2014/main" val="20001"/>
                    </a:ext>
                  </a:extLst>
                </a:gridCol>
              </a:tblGrid>
              <a:tr h="282873">
                <a:tc>
                  <a:txBody>
                    <a:bodyPr/>
                    <a:lstStyle/>
                    <a:p>
                      <a:pPr algn="ctr"/>
                      <a:r>
                        <a:rPr lang="en-US" sz="1400" b="1" dirty="0"/>
                        <a:t>High Stakes</a:t>
                      </a:r>
                    </a:p>
                  </a:txBody>
                  <a:tcPr marL="70718" marR="70718" marT="35359" marB="35359" anchor="ctr"/>
                </a:tc>
                <a:tc>
                  <a:txBody>
                    <a:bodyPr/>
                    <a:lstStyle/>
                    <a:p>
                      <a:pPr algn="ctr"/>
                      <a:r>
                        <a:rPr lang="en-US" sz="1400" b="1" dirty="0"/>
                        <a:t>Low Stakes</a:t>
                      </a:r>
                    </a:p>
                  </a:txBody>
                  <a:tcPr marL="70718" marR="70718" marT="35359" marB="35359" anchor="ctr"/>
                </a:tc>
                <a:extLst>
                  <a:ext uri="{0D108BD9-81ED-4DB2-BD59-A6C34878D82A}">
                    <a16:rowId xmlns:a16="http://schemas.microsoft.com/office/drawing/2014/main" val="10000"/>
                  </a:ext>
                </a:extLst>
              </a:tr>
              <a:tr h="707182">
                <a:tc>
                  <a:txBody>
                    <a:bodyPr/>
                    <a:lstStyle/>
                    <a:p>
                      <a:r>
                        <a:rPr lang="en-US" sz="1400" dirty="0"/>
                        <a:t>Enables students to demonstrate competency, strengths, and synthesis of course objectives across the full course.</a:t>
                      </a:r>
                    </a:p>
                  </a:txBody>
                  <a:tcPr marL="70718" marR="70718" marT="35359" marB="35359" anchor="ctr"/>
                </a:tc>
                <a:tc>
                  <a:txBody>
                    <a:bodyPr/>
                    <a:lstStyle/>
                    <a:p>
                      <a:r>
                        <a:rPr lang="en-US" sz="1400"/>
                        <a:t>Enables students to practice and learn from mistakes; typically focused on a specific element or content in a course.</a:t>
                      </a:r>
                    </a:p>
                  </a:txBody>
                  <a:tcPr marL="70718" marR="70718" marT="35359" marB="35359" anchor="ctr"/>
                </a:tc>
                <a:extLst>
                  <a:ext uri="{0D108BD9-81ED-4DB2-BD59-A6C34878D82A}">
                    <a16:rowId xmlns:a16="http://schemas.microsoft.com/office/drawing/2014/main" val="10001"/>
                  </a:ext>
                </a:extLst>
              </a:tr>
              <a:tr h="707182">
                <a:tc>
                  <a:txBody>
                    <a:bodyPr/>
                    <a:lstStyle/>
                    <a:p>
                      <a:r>
                        <a:rPr lang="en-US" sz="1400"/>
                        <a:t>High percentages of course grades associated with fewer major assessment points and therefore fewer feedback points.</a:t>
                      </a:r>
                    </a:p>
                  </a:txBody>
                  <a:tcPr marL="70718" marR="70718" marT="35359" marB="35359" anchor="ctr"/>
                </a:tc>
                <a:tc>
                  <a:txBody>
                    <a:bodyPr/>
                    <a:lstStyle/>
                    <a:p>
                      <a:r>
                        <a:rPr lang="en-US" sz="1400"/>
                        <a:t>Lower percentage of course grades associated with multiple assessments; feedback for improvement is provided.</a:t>
                      </a:r>
                    </a:p>
                  </a:txBody>
                  <a:tcPr marL="70718" marR="70718" marT="35359" marB="35359" anchor="ctr"/>
                </a:tc>
                <a:extLst>
                  <a:ext uri="{0D108BD9-81ED-4DB2-BD59-A6C34878D82A}">
                    <a16:rowId xmlns:a16="http://schemas.microsoft.com/office/drawing/2014/main" val="10002"/>
                  </a:ext>
                </a:extLst>
              </a:tr>
              <a:tr h="919336">
                <a:tc>
                  <a:txBody>
                    <a:bodyPr/>
                    <a:lstStyle/>
                    <a:p>
                      <a:r>
                        <a:rPr lang="en-US" sz="1400" dirty="0"/>
                        <a:t>May not provide learners with feedback early in the course, so they are unaware of how they are doing, what their strengths are and where they may need to improve.</a:t>
                      </a:r>
                    </a:p>
                  </a:txBody>
                  <a:tcPr marL="70718" marR="70718" marT="35359" marB="35359" anchor="ctr"/>
                </a:tc>
                <a:tc>
                  <a:txBody>
                    <a:bodyPr/>
                    <a:lstStyle/>
                    <a:p>
                      <a:r>
                        <a:rPr lang="en-US" sz="1400"/>
                        <a:t>Allows learners to know how they are doing early in the semester and throughout the semester: identifies what they are doing well where and how to improve, etc.</a:t>
                      </a:r>
                    </a:p>
                  </a:txBody>
                  <a:tcPr marL="70718" marR="70718" marT="35359" marB="35359" anchor="ctr"/>
                </a:tc>
                <a:extLst>
                  <a:ext uri="{0D108BD9-81ED-4DB2-BD59-A6C34878D82A}">
                    <a16:rowId xmlns:a16="http://schemas.microsoft.com/office/drawing/2014/main" val="10003"/>
                  </a:ext>
                </a:extLst>
              </a:tr>
              <a:tr h="495027">
                <a:tc>
                  <a:txBody>
                    <a:bodyPr/>
                    <a:lstStyle/>
                    <a:p>
                      <a:r>
                        <a:rPr lang="en-US" sz="1400"/>
                        <a:t>There is high stress points as fewer assessments are used.</a:t>
                      </a:r>
                    </a:p>
                  </a:txBody>
                  <a:tcPr marL="70718" marR="70718" marT="35359" marB="35359" anchor="ctr"/>
                </a:tc>
                <a:tc>
                  <a:txBody>
                    <a:bodyPr/>
                    <a:lstStyle/>
                    <a:p>
                      <a:r>
                        <a:rPr lang="en-US" sz="1400"/>
                        <a:t>May be less stressful, as they are perceived at a lower value.</a:t>
                      </a:r>
                    </a:p>
                  </a:txBody>
                  <a:tcPr marL="70718" marR="70718" marT="35359" marB="35359" anchor="ctr"/>
                </a:tc>
                <a:extLst>
                  <a:ext uri="{0D108BD9-81ED-4DB2-BD59-A6C34878D82A}">
                    <a16:rowId xmlns:a16="http://schemas.microsoft.com/office/drawing/2014/main" val="10004"/>
                  </a:ext>
                </a:extLst>
              </a:tr>
              <a:tr h="919336">
                <a:tc>
                  <a:txBody>
                    <a:bodyPr/>
                    <a:lstStyle/>
                    <a:p>
                      <a:r>
                        <a:rPr lang="en-US" sz="1400"/>
                        <a:t>Increased workload at concentrated times in the term. This tends to be a challenge as high stakes assessments are assigned at typical times in the term (i.e. mid-term, end of the course)</a:t>
                      </a:r>
                    </a:p>
                  </a:txBody>
                  <a:tcPr marL="70718" marR="70718" marT="35359" marB="35359" anchor="ctr"/>
                </a:tc>
                <a:tc>
                  <a:txBody>
                    <a:bodyPr/>
                    <a:lstStyle/>
                    <a:p>
                      <a:r>
                        <a:rPr lang="en-US" sz="1400"/>
                        <a:t>Steady workload spread out over the course of the term. This can be a particular challenge for students taking more than 2 courses.</a:t>
                      </a:r>
                    </a:p>
                  </a:txBody>
                  <a:tcPr marL="70718" marR="70718" marT="35359" marB="35359" anchor="ctr"/>
                </a:tc>
                <a:extLst>
                  <a:ext uri="{0D108BD9-81ED-4DB2-BD59-A6C34878D82A}">
                    <a16:rowId xmlns:a16="http://schemas.microsoft.com/office/drawing/2014/main" val="10005"/>
                  </a:ext>
                </a:extLst>
              </a:tr>
              <a:tr h="495027">
                <a:tc>
                  <a:txBody>
                    <a:bodyPr/>
                    <a:lstStyle/>
                    <a:p>
                      <a:r>
                        <a:rPr lang="en-US" sz="1400"/>
                        <a:t>Examples: Mid-term exams, final exams, major papers and presentations.</a:t>
                      </a:r>
                    </a:p>
                  </a:txBody>
                  <a:tcPr marL="70718" marR="70718" marT="35359" marB="35359" anchor="ctr"/>
                </a:tc>
                <a:tc>
                  <a:txBody>
                    <a:bodyPr/>
                    <a:lstStyle/>
                    <a:p>
                      <a:r>
                        <a:rPr lang="en-US" sz="1400" dirty="0"/>
                        <a:t>Examples: Contributing to discussion posts, mastery learning quizzes, and one-minute papers.</a:t>
                      </a:r>
                    </a:p>
                  </a:txBody>
                  <a:tcPr marL="70718" marR="70718" marT="35359" marB="35359" anchor="ctr"/>
                </a:tc>
                <a:extLst>
                  <a:ext uri="{0D108BD9-81ED-4DB2-BD59-A6C34878D82A}">
                    <a16:rowId xmlns:a16="http://schemas.microsoft.com/office/drawing/2014/main" val="10006"/>
                  </a:ext>
                </a:extLst>
              </a:tr>
            </a:tbl>
          </a:graphicData>
        </a:graphic>
      </p:graphicFrame>
      <p:sp>
        <p:nvSpPr>
          <p:cNvPr id="5" name="Rectangle 4"/>
          <p:cNvSpPr/>
          <p:nvPr/>
        </p:nvSpPr>
        <p:spPr>
          <a:xfrm>
            <a:off x="1552861" y="5746494"/>
            <a:ext cx="9494080" cy="923330"/>
          </a:xfrm>
          <a:prstGeom prst="rect">
            <a:avLst/>
          </a:prstGeom>
        </p:spPr>
        <p:txBody>
          <a:bodyPr wrap="square">
            <a:spAutoFit/>
          </a:bodyPr>
          <a:lstStyle/>
          <a:p>
            <a:r>
              <a:rPr lang="en-US" dirty="0"/>
              <a:t>Center for Innovation in Teaching and Learning, Memorial University. (2022). </a:t>
            </a:r>
            <a:r>
              <a:rPr lang="en-US" i="1" dirty="0"/>
              <a:t>High Stakes and Low Stakes Assessment</a:t>
            </a:r>
            <a:r>
              <a:rPr lang="en-US" dirty="0"/>
              <a:t>. https://blog.citl.mun.ca/instructionalresources/high-stakes-and-low-stakes-assessment/</a:t>
            </a:r>
          </a:p>
        </p:txBody>
      </p:sp>
    </p:spTree>
    <p:extLst>
      <p:ext uri="{BB962C8B-B14F-4D97-AF65-F5344CB8AC3E}">
        <p14:creationId xmlns:p14="http://schemas.microsoft.com/office/powerpoint/2010/main" val="100114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override, late registration, and other course registration issues</a:t>
            </a:r>
          </a:p>
        </p:txBody>
      </p:sp>
      <p:sp>
        <p:nvSpPr>
          <p:cNvPr id="3" name="Content Placeholder 2"/>
          <p:cNvSpPr>
            <a:spLocks noGrp="1"/>
          </p:cNvSpPr>
          <p:nvPr>
            <p:ph sz="quarter" idx="13"/>
          </p:nvPr>
        </p:nvSpPr>
        <p:spPr/>
        <p:txBody>
          <a:bodyPr/>
          <a:lstStyle/>
          <a:p>
            <a:r>
              <a:rPr lang="en-US" dirty="0"/>
              <a:t>Communicate with the department chair to see how each department handles the request. </a:t>
            </a:r>
          </a:p>
          <a:p>
            <a:r>
              <a:rPr lang="en-US" dirty="0"/>
              <a:t>Usually the instructor approves such requests and then communicate with department chair/program director and secretary to get the issue resolved.</a:t>
            </a:r>
          </a:p>
          <a:p>
            <a:r>
              <a:rPr lang="en-US" dirty="0"/>
              <a:t>If the instructor needs to change the students’ status, log onto </a:t>
            </a:r>
            <a:r>
              <a:rPr lang="en-US" dirty="0">
                <a:hlinkClick r:id="rId2"/>
              </a:rPr>
              <a:t>https://myfau.fau.edu/signed_in/selector/index</a:t>
            </a:r>
            <a:r>
              <a:rPr lang="en-US" dirty="0"/>
              <a:t>, go to FAU Self-Service, then Faculty Services, and choose the correct tab to manage students. </a:t>
            </a:r>
          </a:p>
          <a:p>
            <a:r>
              <a:rPr lang="en-US" dirty="0"/>
              <a:t>When processing override and registration please be mindful of classroom capacity for in-person or hybrid classes. </a:t>
            </a:r>
          </a:p>
        </p:txBody>
      </p:sp>
    </p:spTree>
    <p:extLst>
      <p:ext uri="{BB962C8B-B14F-4D97-AF65-F5344CB8AC3E}">
        <p14:creationId xmlns:p14="http://schemas.microsoft.com/office/powerpoint/2010/main" val="149793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200" y="-193524"/>
            <a:ext cx="10566400" cy="701546"/>
          </a:xfrm>
        </p:spPr>
        <p:txBody>
          <a:bodyPr/>
          <a:lstStyle/>
          <a:p>
            <a:r>
              <a:rPr lang="en-US" sz="3000" dirty="0"/>
              <a:t>High-Stakes Assignments</a:t>
            </a:r>
          </a:p>
        </p:txBody>
      </p:sp>
      <p:graphicFrame>
        <p:nvGraphicFramePr>
          <p:cNvPr id="4" name="Table 3"/>
          <p:cNvGraphicFramePr>
            <a:graphicFrameLocks noGrp="1"/>
          </p:cNvGraphicFramePr>
          <p:nvPr>
            <p:extLst>
              <p:ext uri="{D42A27DB-BD31-4B8C-83A1-F6EECF244321}">
                <p14:modId xmlns:p14="http://schemas.microsoft.com/office/powerpoint/2010/main" val="1168964771"/>
              </p:ext>
            </p:extLst>
          </p:nvPr>
        </p:nvGraphicFramePr>
        <p:xfrm>
          <a:off x="505195" y="508022"/>
          <a:ext cx="11036016" cy="6286488"/>
        </p:xfrm>
        <a:graphic>
          <a:graphicData uri="http://schemas.openxmlformats.org/drawingml/2006/table">
            <a:tbl>
              <a:tblPr>
                <a:tableStyleId>{69CF1AB2-1976-4502-BF36-3FF5EA218861}</a:tableStyleId>
              </a:tblPr>
              <a:tblGrid>
                <a:gridCol w="4987383">
                  <a:extLst>
                    <a:ext uri="{9D8B030D-6E8A-4147-A177-3AD203B41FA5}">
                      <a16:colId xmlns:a16="http://schemas.microsoft.com/office/drawing/2014/main" val="20000"/>
                    </a:ext>
                  </a:extLst>
                </a:gridCol>
                <a:gridCol w="6048633">
                  <a:extLst>
                    <a:ext uri="{9D8B030D-6E8A-4147-A177-3AD203B41FA5}">
                      <a16:colId xmlns:a16="http://schemas.microsoft.com/office/drawing/2014/main" val="20001"/>
                    </a:ext>
                  </a:extLst>
                </a:gridCol>
              </a:tblGrid>
              <a:tr h="167628">
                <a:tc>
                  <a:txBody>
                    <a:bodyPr/>
                    <a:lstStyle/>
                    <a:p>
                      <a:pPr algn="l"/>
                      <a:r>
                        <a:rPr lang="en-US" sz="1200" b="1" dirty="0">
                          <a:effectLst/>
                        </a:rPr>
                        <a:t>If you want to assess students'...</a:t>
                      </a:r>
                    </a:p>
                  </a:txBody>
                  <a:tcPr marL="41907" marR="41907" marT="20954" marB="20954" anchor="ctr"/>
                </a:tc>
                <a:tc>
                  <a:txBody>
                    <a:bodyPr/>
                    <a:lstStyle/>
                    <a:p>
                      <a:pPr algn="l"/>
                      <a:r>
                        <a:rPr lang="en-US" sz="1200" b="1" dirty="0">
                          <a:effectLst/>
                        </a:rPr>
                        <a:t>Then assign or give</a:t>
                      </a:r>
                    </a:p>
                  </a:txBody>
                  <a:tcPr marL="41907" marR="41907" marT="20954" marB="20954" anchor="ctr"/>
                </a:tc>
                <a:extLst>
                  <a:ext uri="{0D108BD9-81ED-4DB2-BD59-A6C34878D82A}">
                    <a16:rowId xmlns:a16="http://schemas.microsoft.com/office/drawing/2014/main" val="10000"/>
                  </a:ext>
                </a:extLst>
              </a:tr>
              <a:tr h="921955">
                <a:tc>
                  <a:txBody>
                    <a:bodyPr/>
                    <a:lstStyle/>
                    <a:p>
                      <a:pPr algn="l"/>
                      <a:r>
                        <a:rPr lang="en-US" sz="1200" dirty="0">
                          <a:effectLst/>
                        </a:rPr>
                        <a:t>Ability to define key course terminology and recall facts</a:t>
                      </a:r>
                    </a:p>
                  </a:txBody>
                  <a:tcPr marL="41907" marR="41907" marT="20954" marB="20954" anchor="ctr"/>
                </a:tc>
                <a:tc>
                  <a:txBody>
                    <a:bodyPr/>
                    <a:lstStyle/>
                    <a:p>
                      <a:pPr algn="l">
                        <a:buFont typeface="Arial" panose="020B0604020202020204" pitchFamily="34" charset="0"/>
                        <a:buChar char="•"/>
                      </a:pPr>
                      <a:r>
                        <a:rPr lang="en-US" sz="1200" dirty="0">
                          <a:effectLst/>
                        </a:rPr>
                        <a:t> Writing assignments that require appropriate use of disciplinary or course terminology</a:t>
                      </a:r>
                    </a:p>
                    <a:p>
                      <a:pPr algn="l">
                        <a:buFont typeface="Arial" panose="020B0604020202020204" pitchFamily="34" charset="0"/>
                        <a:buChar char="•"/>
                      </a:pPr>
                      <a:r>
                        <a:rPr lang="en-US" sz="1200" dirty="0">
                          <a:effectLst/>
                        </a:rPr>
                        <a:t> Exams with</a:t>
                      </a:r>
                    </a:p>
                    <a:p>
                      <a:pPr marL="742950" lvl="1" indent="-285750" algn="l">
                        <a:buFont typeface="Arial" panose="020B0604020202020204" pitchFamily="34" charset="0"/>
                        <a:buChar char="•"/>
                      </a:pPr>
                      <a:r>
                        <a:rPr lang="en-US" sz="1200" dirty="0">
                          <a:effectLst/>
                        </a:rPr>
                        <a:t>Fill-in-the-blank questions</a:t>
                      </a:r>
                    </a:p>
                    <a:p>
                      <a:pPr marL="742950" lvl="1" indent="-285750" algn="l">
                        <a:buFont typeface="Arial" panose="020B0604020202020204" pitchFamily="34" charset="0"/>
                        <a:buChar char="•"/>
                      </a:pPr>
                      <a:r>
                        <a:rPr lang="en-US" sz="1200" dirty="0">
                          <a:effectLst/>
                        </a:rPr>
                        <a:t>Matching questions</a:t>
                      </a:r>
                    </a:p>
                    <a:p>
                      <a:pPr marL="742950" lvl="1" indent="-285750" algn="l">
                        <a:buFont typeface="Arial" panose="020B0604020202020204" pitchFamily="34" charset="0"/>
                        <a:buChar char="•"/>
                      </a:pPr>
                      <a:r>
                        <a:rPr lang="en-US" sz="1200" dirty="0">
                          <a:effectLst/>
                        </a:rPr>
                        <a:t>Multiple choice questions</a:t>
                      </a:r>
                    </a:p>
                    <a:p>
                      <a:pPr marL="742950" lvl="1" indent="-285750" algn="l">
                        <a:buFont typeface="Arial" panose="020B0604020202020204" pitchFamily="34" charset="0"/>
                        <a:buChar char="•"/>
                      </a:pPr>
                      <a:r>
                        <a:rPr lang="en-US" sz="1200" dirty="0">
                          <a:effectLst/>
                        </a:rPr>
                        <a:t>Short answer questions</a:t>
                      </a:r>
                    </a:p>
                  </a:txBody>
                  <a:tcPr marL="41907" marR="41907" marT="20954" marB="20954" anchor="ctr"/>
                </a:tc>
                <a:extLst>
                  <a:ext uri="{0D108BD9-81ED-4DB2-BD59-A6C34878D82A}">
                    <a16:rowId xmlns:a16="http://schemas.microsoft.com/office/drawing/2014/main" val="10001"/>
                  </a:ext>
                </a:extLst>
              </a:tr>
              <a:tr h="1173398">
                <a:tc>
                  <a:txBody>
                    <a:bodyPr/>
                    <a:lstStyle/>
                    <a:p>
                      <a:pPr algn="l"/>
                      <a:r>
                        <a:rPr lang="en-US" sz="1200">
                          <a:effectLst/>
                        </a:rPr>
                        <a:t>Synthesis of key course concepts</a:t>
                      </a:r>
                    </a:p>
                  </a:txBody>
                  <a:tcPr marL="41907" marR="41907" marT="20954" marB="20954" anchor="ctr"/>
                </a:tc>
                <a:tc>
                  <a:txBody>
                    <a:bodyPr/>
                    <a:lstStyle/>
                    <a:p>
                      <a:pPr algn="l">
                        <a:buFont typeface="Arial" panose="020B0604020202020204" pitchFamily="34" charset="0"/>
                        <a:buChar char="•"/>
                      </a:pPr>
                      <a:r>
                        <a:rPr lang="en-US" sz="1200" dirty="0">
                          <a:effectLst/>
                        </a:rPr>
                        <a:t> Case studies</a:t>
                      </a:r>
                    </a:p>
                    <a:p>
                      <a:pPr algn="l">
                        <a:buFont typeface="Arial" panose="020B0604020202020204" pitchFamily="34" charset="0"/>
                        <a:buChar char="•"/>
                      </a:pPr>
                      <a:r>
                        <a:rPr lang="en-US" sz="1200" dirty="0">
                          <a:effectLst/>
                        </a:rPr>
                        <a:t> Debates</a:t>
                      </a:r>
                    </a:p>
                    <a:p>
                      <a:pPr algn="l">
                        <a:buFont typeface="Arial" panose="020B0604020202020204" pitchFamily="34" charset="0"/>
                        <a:buChar char="•"/>
                      </a:pPr>
                      <a:r>
                        <a:rPr lang="en-US" sz="1200" dirty="0">
                          <a:effectLst/>
                        </a:rPr>
                        <a:t> Essay exams</a:t>
                      </a:r>
                    </a:p>
                    <a:p>
                      <a:pPr algn="l">
                        <a:buFont typeface="Arial" panose="020B0604020202020204" pitchFamily="34" charset="0"/>
                        <a:buChar char="•"/>
                      </a:pPr>
                      <a:r>
                        <a:rPr lang="en-US" sz="1200" dirty="0">
                          <a:effectLst/>
                        </a:rPr>
                        <a:t> Final projects</a:t>
                      </a:r>
                    </a:p>
                    <a:p>
                      <a:pPr algn="l">
                        <a:buFont typeface="Arial" panose="020B0604020202020204" pitchFamily="34" charset="0"/>
                        <a:buChar char="•"/>
                      </a:pPr>
                      <a:r>
                        <a:rPr lang="en-US" sz="1200" dirty="0">
                          <a:effectLst/>
                        </a:rPr>
                        <a:t> Multiple choice questions</a:t>
                      </a:r>
                    </a:p>
                    <a:p>
                      <a:pPr algn="l">
                        <a:buFont typeface="Arial" panose="020B0604020202020204" pitchFamily="34" charset="0"/>
                        <a:buChar char="•"/>
                      </a:pPr>
                      <a:r>
                        <a:rPr lang="en-US" sz="1200" dirty="0">
                          <a:effectLst/>
                        </a:rPr>
                        <a:t> Presentations</a:t>
                      </a:r>
                    </a:p>
                    <a:p>
                      <a:pPr algn="l">
                        <a:buFont typeface="Arial" panose="020B0604020202020204" pitchFamily="34" charset="0"/>
                        <a:buChar char="•"/>
                      </a:pPr>
                      <a:r>
                        <a:rPr lang="en-US" sz="1200" dirty="0">
                          <a:effectLst/>
                        </a:rPr>
                        <a:t> Portfolios</a:t>
                      </a:r>
                    </a:p>
                    <a:p>
                      <a:pPr algn="l">
                        <a:buFont typeface="Arial" panose="020B0604020202020204" pitchFamily="34" charset="0"/>
                        <a:buChar char="•"/>
                      </a:pPr>
                      <a:r>
                        <a:rPr lang="en-US" sz="1200" dirty="0">
                          <a:effectLst/>
                        </a:rPr>
                        <a:t> Research projects</a:t>
                      </a:r>
                    </a:p>
                    <a:p>
                      <a:pPr algn="l">
                        <a:buFont typeface="Arial" panose="020B0604020202020204" pitchFamily="34" charset="0"/>
                        <a:buChar char="•"/>
                      </a:pPr>
                      <a:r>
                        <a:rPr lang="en-US" sz="1200" dirty="0">
                          <a:effectLst/>
                        </a:rPr>
                        <a:t> Simulations</a:t>
                      </a:r>
                    </a:p>
                  </a:txBody>
                  <a:tcPr marL="41907" marR="41907" marT="20954" marB="20954" anchor="ctr"/>
                </a:tc>
                <a:extLst>
                  <a:ext uri="{0D108BD9-81ED-4DB2-BD59-A6C34878D82A}">
                    <a16:rowId xmlns:a16="http://schemas.microsoft.com/office/drawing/2014/main" val="10002"/>
                  </a:ext>
                </a:extLst>
              </a:tr>
              <a:tr h="796234">
                <a:tc>
                  <a:txBody>
                    <a:bodyPr/>
                    <a:lstStyle/>
                    <a:p>
                      <a:pPr algn="l"/>
                      <a:r>
                        <a:rPr lang="en-US" sz="1200">
                          <a:effectLst/>
                        </a:rPr>
                        <a:t>Application of discrete research, technical, performance, or meta-cognitive skills</a:t>
                      </a:r>
                    </a:p>
                  </a:txBody>
                  <a:tcPr marL="41907" marR="41907" marT="20954" marB="20954" anchor="ctr"/>
                </a:tc>
                <a:tc>
                  <a:txBody>
                    <a:bodyPr/>
                    <a:lstStyle/>
                    <a:p>
                      <a:pPr algn="l">
                        <a:buFont typeface="Arial" panose="020B0604020202020204" pitchFamily="34" charset="0"/>
                        <a:buChar char="•"/>
                      </a:pPr>
                      <a:r>
                        <a:rPr lang="en-US" sz="1200" dirty="0">
                          <a:effectLst/>
                        </a:rPr>
                        <a:t> Writing projects</a:t>
                      </a:r>
                    </a:p>
                    <a:p>
                      <a:pPr algn="l">
                        <a:buFont typeface="Arial" panose="020B0604020202020204" pitchFamily="34" charset="0"/>
                        <a:buChar char="•"/>
                      </a:pPr>
                      <a:r>
                        <a:rPr lang="en-US" sz="1200" dirty="0">
                          <a:effectLst/>
                        </a:rPr>
                        <a:t> Case studies</a:t>
                      </a:r>
                    </a:p>
                    <a:p>
                      <a:pPr algn="l">
                        <a:buFont typeface="Arial" panose="020B0604020202020204" pitchFamily="34" charset="0"/>
                        <a:buChar char="•"/>
                      </a:pPr>
                      <a:r>
                        <a:rPr lang="en-US" sz="1200" dirty="0">
                          <a:effectLst/>
                        </a:rPr>
                        <a:t> Debates</a:t>
                      </a:r>
                    </a:p>
                    <a:p>
                      <a:pPr algn="l">
                        <a:buFont typeface="Arial" panose="020B0604020202020204" pitchFamily="34" charset="0"/>
                        <a:buChar char="•"/>
                      </a:pPr>
                      <a:r>
                        <a:rPr lang="en-US" sz="1200" dirty="0">
                          <a:effectLst/>
                        </a:rPr>
                        <a:t> Performances</a:t>
                      </a:r>
                    </a:p>
                    <a:p>
                      <a:pPr algn="l">
                        <a:buFont typeface="Arial" panose="020B0604020202020204" pitchFamily="34" charset="0"/>
                        <a:buChar char="•"/>
                      </a:pPr>
                      <a:r>
                        <a:rPr lang="en-US" sz="1200" dirty="0">
                          <a:effectLst/>
                        </a:rPr>
                        <a:t> Presentations</a:t>
                      </a:r>
                    </a:p>
                    <a:p>
                      <a:pPr algn="l">
                        <a:buFont typeface="Arial" panose="020B0604020202020204" pitchFamily="34" charset="0"/>
                        <a:buChar char="•"/>
                      </a:pPr>
                      <a:r>
                        <a:rPr lang="en-US" sz="1200" dirty="0">
                          <a:effectLst/>
                        </a:rPr>
                        <a:t> Simulations</a:t>
                      </a:r>
                    </a:p>
                  </a:txBody>
                  <a:tcPr marL="41907" marR="41907" marT="20954" marB="20954" anchor="ctr"/>
                </a:tc>
                <a:extLst>
                  <a:ext uri="{0D108BD9-81ED-4DB2-BD59-A6C34878D82A}">
                    <a16:rowId xmlns:a16="http://schemas.microsoft.com/office/drawing/2014/main" val="10003"/>
                  </a:ext>
                </a:extLst>
              </a:tr>
              <a:tr h="544792">
                <a:tc>
                  <a:txBody>
                    <a:bodyPr/>
                    <a:lstStyle/>
                    <a:p>
                      <a:pPr algn="l"/>
                      <a:r>
                        <a:rPr lang="en-US" sz="1200">
                          <a:effectLst/>
                        </a:rPr>
                        <a:t>Ability to transfer knowledge or skills and apply them to new situations</a:t>
                      </a:r>
                    </a:p>
                  </a:txBody>
                  <a:tcPr marL="41907" marR="41907" marT="20954" marB="20954" anchor="ctr"/>
                </a:tc>
                <a:tc>
                  <a:txBody>
                    <a:bodyPr/>
                    <a:lstStyle/>
                    <a:p>
                      <a:pPr algn="l">
                        <a:buFont typeface="Arial" panose="020B0604020202020204" pitchFamily="34" charset="0"/>
                        <a:buChar char="•"/>
                      </a:pPr>
                      <a:r>
                        <a:rPr lang="en-US" sz="1200" dirty="0">
                          <a:effectLst/>
                        </a:rPr>
                        <a:t> Writing projects</a:t>
                      </a:r>
                    </a:p>
                    <a:p>
                      <a:pPr algn="l">
                        <a:buFont typeface="Arial" panose="020B0604020202020204" pitchFamily="34" charset="0"/>
                        <a:buChar char="•"/>
                      </a:pPr>
                      <a:r>
                        <a:rPr lang="en-US" sz="1200" dirty="0">
                          <a:effectLst/>
                        </a:rPr>
                        <a:t> Case studies</a:t>
                      </a:r>
                    </a:p>
                    <a:p>
                      <a:pPr algn="l">
                        <a:buFont typeface="Arial" panose="020B0604020202020204" pitchFamily="34" charset="0"/>
                        <a:buChar char="•"/>
                      </a:pPr>
                      <a:r>
                        <a:rPr lang="en-US" sz="1200" dirty="0">
                          <a:effectLst/>
                        </a:rPr>
                        <a:t> Debates</a:t>
                      </a:r>
                    </a:p>
                    <a:p>
                      <a:pPr algn="l">
                        <a:buFont typeface="Arial" panose="020B0604020202020204" pitchFamily="34" charset="0"/>
                        <a:buChar char="•"/>
                      </a:pPr>
                      <a:r>
                        <a:rPr lang="en-US" sz="1200" dirty="0">
                          <a:effectLst/>
                        </a:rPr>
                        <a:t> Simulations</a:t>
                      </a:r>
                    </a:p>
                  </a:txBody>
                  <a:tcPr marL="41907" marR="41907" marT="20954" marB="20954" anchor="ctr"/>
                </a:tc>
                <a:extLst>
                  <a:ext uri="{0D108BD9-81ED-4DB2-BD59-A6C34878D82A}">
                    <a16:rowId xmlns:a16="http://schemas.microsoft.com/office/drawing/2014/main" val="10004"/>
                  </a:ext>
                </a:extLst>
              </a:tr>
              <a:tr h="921955">
                <a:tc>
                  <a:txBody>
                    <a:bodyPr/>
                    <a:lstStyle/>
                    <a:p>
                      <a:pPr algn="l"/>
                      <a:r>
                        <a:rPr lang="en-US" sz="1200">
                          <a:effectLst/>
                        </a:rPr>
                        <a:t>Creation of new knowledge</a:t>
                      </a:r>
                    </a:p>
                  </a:txBody>
                  <a:tcPr marL="41907" marR="41907" marT="20954" marB="20954" anchor="ctr"/>
                </a:tc>
                <a:tc>
                  <a:txBody>
                    <a:bodyPr/>
                    <a:lstStyle/>
                    <a:p>
                      <a:pPr algn="l">
                        <a:buFont typeface="Arial" panose="020B0604020202020204" pitchFamily="34" charset="0"/>
                        <a:buChar char="•"/>
                      </a:pPr>
                      <a:r>
                        <a:rPr lang="en-US" sz="1200" dirty="0">
                          <a:effectLst/>
                        </a:rPr>
                        <a:t> Portfolios</a:t>
                      </a:r>
                    </a:p>
                    <a:p>
                      <a:pPr algn="l">
                        <a:buFont typeface="Arial" panose="020B0604020202020204" pitchFamily="34" charset="0"/>
                        <a:buChar char="•"/>
                      </a:pPr>
                      <a:r>
                        <a:rPr lang="en-US" sz="1200" dirty="0">
                          <a:effectLst/>
                        </a:rPr>
                        <a:t> Video essays</a:t>
                      </a:r>
                    </a:p>
                    <a:p>
                      <a:pPr algn="l">
                        <a:buFont typeface="Arial" panose="020B0604020202020204" pitchFamily="34" charset="0"/>
                        <a:buChar char="•"/>
                      </a:pPr>
                      <a:r>
                        <a:rPr lang="en-US" sz="1200" dirty="0">
                          <a:effectLst/>
                        </a:rPr>
                        <a:t> Artwork</a:t>
                      </a:r>
                    </a:p>
                    <a:p>
                      <a:pPr algn="l">
                        <a:buFont typeface="Arial" panose="020B0604020202020204" pitchFamily="34" charset="0"/>
                        <a:buChar char="•"/>
                      </a:pPr>
                      <a:r>
                        <a:rPr lang="en-US" sz="1200" dirty="0">
                          <a:effectLst/>
                        </a:rPr>
                        <a:t> Websites</a:t>
                      </a:r>
                    </a:p>
                    <a:p>
                      <a:pPr algn="l">
                        <a:buFont typeface="Arial" panose="020B0604020202020204" pitchFamily="34" charset="0"/>
                        <a:buChar char="•"/>
                      </a:pPr>
                      <a:r>
                        <a:rPr lang="en-US" sz="1200" dirty="0">
                          <a:effectLst/>
                        </a:rPr>
                        <a:t> Presentations</a:t>
                      </a:r>
                    </a:p>
                    <a:p>
                      <a:pPr algn="l">
                        <a:buFont typeface="Arial" panose="020B0604020202020204" pitchFamily="34" charset="0"/>
                        <a:buChar char="•"/>
                      </a:pPr>
                      <a:r>
                        <a:rPr lang="en-US" sz="1200" dirty="0">
                          <a:effectLst/>
                        </a:rPr>
                        <a:t> Research projects</a:t>
                      </a:r>
                    </a:p>
                    <a:p>
                      <a:pPr algn="l">
                        <a:buFont typeface="Arial" panose="020B0604020202020204" pitchFamily="34" charset="0"/>
                        <a:buChar char="•"/>
                      </a:pPr>
                      <a:r>
                        <a:rPr lang="en-US" sz="1200" dirty="0">
                          <a:effectLst/>
                        </a:rPr>
                        <a:t> Thesis or dissertation</a:t>
                      </a:r>
                    </a:p>
                  </a:txBody>
                  <a:tcPr marL="41907" marR="41907" marT="20954" marB="20954"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74864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0"/>
            <a:ext cx="10566400" cy="1143000"/>
          </a:xfrm>
        </p:spPr>
        <p:txBody>
          <a:bodyPr/>
          <a:lstStyle/>
          <a:p>
            <a:r>
              <a:rPr lang="en-US" dirty="0"/>
              <a:t>Low-stakes assignments</a:t>
            </a:r>
          </a:p>
        </p:txBody>
      </p:sp>
      <p:sp>
        <p:nvSpPr>
          <p:cNvPr id="3" name="Content Placeholder 2"/>
          <p:cNvSpPr>
            <a:spLocks noGrp="1"/>
          </p:cNvSpPr>
          <p:nvPr>
            <p:ph sz="quarter" idx="13"/>
          </p:nvPr>
        </p:nvSpPr>
        <p:spPr/>
        <p:txBody>
          <a:bodyPr/>
          <a:lstStyle/>
          <a:p>
            <a:r>
              <a:rPr lang="en-US" dirty="0"/>
              <a:t>Quizzes</a:t>
            </a:r>
          </a:p>
          <a:p>
            <a:r>
              <a:rPr lang="en-US" dirty="0"/>
              <a:t>Discussions</a:t>
            </a:r>
          </a:p>
          <a:p>
            <a:r>
              <a:rPr lang="en-US" dirty="0"/>
              <a:t>Journaling</a:t>
            </a:r>
          </a:p>
          <a:p>
            <a:r>
              <a:rPr lang="en-US" dirty="0"/>
              <a:t>Breaking Down Larger Assignments</a:t>
            </a:r>
          </a:p>
          <a:p>
            <a:r>
              <a:rPr lang="en-US" dirty="0"/>
              <a:t>Early Drafts and Peer Review</a:t>
            </a:r>
          </a:p>
          <a:p>
            <a:r>
              <a:rPr lang="en-US" dirty="0"/>
              <a:t>Mid-Project/Quarter Conferences</a:t>
            </a:r>
          </a:p>
          <a:p>
            <a:r>
              <a:rPr lang="en-US" dirty="0"/>
              <a:t>Group Work Planning and Reflection</a:t>
            </a:r>
          </a:p>
          <a:p>
            <a:endParaRPr lang="en-US" dirty="0"/>
          </a:p>
        </p:txBody>
      </p:sp>
      <p:sp>
        <p:nvSpPr>
          <p:cNvPr id="4" name="TextBox 3"/>
          <p:cNvSpPr txBox="1"/>
          <p:nvPr/>
        </p:nvSpPr>
        <p:spPr>
          <a:xfrm>
            <a:off x="812800" y="5235485"/>
            <a:ext cx="9914925" cy="646331"/>
          </a:xfrm>
          <a:prstGeom prst="rect">
            <a:avLst/>
          </a:prstGeom>
          <a:noFill/>
          <a:ln>
            <a:solidFill>
              <a:schemeClr val="accent1">
                <a:lumMod val="20000"/>
                <a:lumOff val="80000"/>
              </a:schemeClr>
            </a:solidFill>
          </a:ln>
        </p:spPr>
        <p:txBody>
          <a:bodyPr wrap="square" rtlCol="0" anchor="ctr" anchorCtr="1">
            <a:spAutoFit/>
          </a:bodyPr>
          <a:lstStyle/>
          <a:p>
            <a:r>
              <a:rPr lang="en-US" dirty="0"/>
              <a:t>* Both of the high-stakes and low-stakes examples are taken from Teaching Commons, DePaul University. </a:t>
            </a:r>
          </a:p>
        </p:txBody>
      </p:sp>
    </p:spTree>
    <p:extLst>
      <p:ext uri="{BB962C8B-B14F-4D97-AF65-F5344CB8AC3E}">
        <p14:creationId xmlns:p14="http://schemas.microsoft.com/office/powerpoint/2010/main" val="2016272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076" y="404384"/>
            <a:ext cx="10566400" cy="1143000"/>
          </a:xfrm>
        </p:spPr>
        <p:txBody>
          <a:bodyPr/>
          <a:lstStyle/>
          <a:p>
            <a:r>
              <a:rPr lang="en-US" sz="3000" dirty="0"/>
              <a:t>Quantitative and Qualitative Assessment</a:t>
            </a:r>
          </a:p>
        </p:txBody>
      </p:sp>
      <p:graphicFrame>
        <p:nvGraphicFramePr>
          <p:cNvPr id="4" name="Table 3"/>
          <p:cNvGraphicFramePr>
            <a:graphicFrameLocks noGrp="1"/>
          </p:cNvGraphicFramePr>
          <p:nvPr>
            <p:extLst>
              <p:ext uri="{D42A27DB-BD31-4B8C-83A1-F6EECF244321}">
                <p14:modId xmlns:p14="http://schemas.microsoft.com/office/powerpoint/2010/main" val="722914321"/>
              </p:ext>
            </p:extLst>
          </p:nvPr>
        </p:nvGraphicFramePr>
        <p:xfrm>
          <a:off x="1797222" y="2029482"/>
          <a:ext cx="8128000" cy="24688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r>
                        <a:rPr lang="en-US" sz="2400" dirty="0"/>
                        <a:t>Quantitative Measures</a:t>
                      </a:r>
                    </a:p>
                  </a:txBody>
                  <a:tcPr/>
                </a:tc>
                <a:tc>
                  <a:txBody>
                    <a:bodyPr/>
                    <a:lstStyle/>
                    <a:p>
                      <a:r>
                        <a:rPr lang="en-US" sz="2400" dirty="0"/>
                        <a:t>Qualitative Measures</a:t>
                      </a:r>
                    </a:p>
                  </a:txBody>
                  <a:tcPr/>
                </a:tc>
                <a:extLst>
                  <a:ext uri="{0D108BD9-81ED-4DB2-BD59-A6C34878D82A}">
                    <a16:rowId xmlns:a16="http://schemas.microsoft.com/office/drawing/2014/main" val="10000"/>
                  </a:ext>
                </a:extLst>
              </a:tr>
              <a:tr h="370840">
                <a:tc>
                  <a:txBody>
                    <a:bodyPr/>
                    <a:lstStyle/>
                    <a:p>
                      <a:pPr marL="285750" indent="-285750">
                        <a:buFont typeface="Wingdings" panose="05000000000000000000" pitchFamily="2" charset="2"/>
                        <a:buChar char="§"/>
                      </a:pPr>
                      <a:r>
                        <a:rPr lang="en-US" dirty="0"/>
                        <a:t>Test scores</a:t>
                      </a:r>
                    </a:p>
                    <a:p>
                      <a:pPr marL="285750" indent="-285750">
                        <a:buFont typeface="Wingdings" panose="05000000000000000000" pitchFamily="2" charset="2"/>
                        <a:buChar char="§"/>
                      </a:pPr>
                      <a:r>
                        <a:rPr lang="en-US" dirty="0"/>
                        <a:t>Rubric scores</a:t>
                      </a:r>
                    </a:p>
                    <a:p>
                      <a:pPr marL="285750" indent="-285750">
                        <a:buFont typeface="Wingdings" panose="05000000000000000000" pitchFamily="2" charset="2"/>
                        <a:buChar char="§"/>
                      </a:pPr>
                      <a:r>
                        <a:rPr lang="en-US" dirty="0"/>
                        <a:t>Average</a:t>
                      </a:r>
                      <a:r>
                        <a:rPr lang="en-US" baseline="0" dirty="0"/>
                        <a:t> response on scaled survey items</a:t>
                      </a:r>
                    </a:p>
                    <a:p>
                      <a:pPr marL="285750" indent="-285750">
                        <a:buFont typeface="Wingdings" panose="05000000000000000000" pitchFamily="2" charset="2"/>
                        <a:buChar char="§"/>
                      </a:pPr>
                      <a:r>
                        <a:rPr lang="en-US" baseline="0" dirty="0"/>
                        <a:t>Counts of student presentations and publications</a:t>
                      </a:r>
                    </a:p>
                    <a:p>
                      <a:pPr marL="285750" indent="-285750">
                        <a:buFont typeface="Wingdings" panose="05000000000000000000" pitchFamily="2" charset="2"/>
                        <a:buChar char="§"/>
                      </a:pPr>
                      <a:r>
                        <a:rPr lang="en-US" baseline="0" dirty="0"/>
                        <a:t>…</a:t>
                      </a:r>
                      <a:endParaRPr lang="en-US" dirty="0"/>
                    </a:p>
                  </a:txBody>
                  <a:tcPr/>
                </a:tc>
                <a:tc>
                  <a:txBody>
                    <a:bodyPr/>
                    <a:lstStyle/>
                    <a:p>
                      <a:pPr marL="285750" indent="-285750">
                        <a:buFont typeface="Wingdings" panose="05000000000000000000" pitchFamily="2" charset="2"/>
                        <a:buChar char="§"/>
                      </a:pPr>
                      <a:r>
                        <a:rPr lang="en-US" dirty="0"/>
                        <a:t>Reflective writing</a:t>
                      </a:r>
                    </a:p>
                    <a:p>
                      <a:pPr marL="285750" indent="-285750">
                        <a:buFont typeface="Wingdings" panose="05000000000000000000" pitchFamily="2" charset="2"/>
                        <a:buChar char="§"/>
                      </a:pPr>
                      <a:r>
                        <a:rPr lang="en-US" dirty="0"/>
                        <a:t>Patterns observed in student behaviors</a:t>
                      </a:r>
                    </a:p>
                    <a:p>
                      <a:pPr marL="285750" indent="-285750">
                        <a:buFont typeface="Wingdings" panose="05000000000000000000" pitchFamily="2" charset="2"/>
                        <a:buChar char="§"/>
                      </a:pPr>
                      <a:r>
                        <a:rPr lang="en-US" dirty="0"/>
                        <a:t>Notes from interviews or focus groups</a:t>
                      </a:r>
                    </a:p>
                    <a:p>
                      <a:pPr marL="285750" indent="-285750">
                        <a:buFont typeface="Wingdings" panose="05000000000000000000" pitchFamily="2" charset="2"/>
                        <a:buChar char="§"/>
                      </a:pPr>
                      <a:r>
                        <a:rPr lang="en-US" dirty="0"/>
                        <a:t>Class discussion threads</a:t>
                      </a:r>
                    </a:p>
                    <a:p>
                      <a:pPr marL="285750" indent="-285750">
                        <a:buFont typeface="Wingdings" panose="05000000000000000000" pitchFamily="2" charset="2"/>
                        <a:buChar char="§"/>
                      </a:pPr>
                      <a:r>
                        <a:rPr lang="en-US" dirty="0"/>
                        <a:t>…</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80026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Rubrics</a:t>
            </a:r>
          </a:p>
        </p:txBody>
      </p:sp>
      <p:sp>
        <p:nvSpPr>
          <p:cNvPr id="3" name="Content Placeholder 2"/>
          <p:cNvSpPr>
            <a:spLocks noGrp="1"/>
          </p:cNvSpPr>
          <p:nvPr>
            <p:ph sz="quarter" idx="13"/>
          </p:nvPr>
        </p:nvSpPr>
        <p:spPr/>
        <p:txBody>
          <a:bodyPr>
            <a:normAutofit lnSpcReduction="10000"/>
          </a:bodyPr>
          <a:lstStyle/>
          <a:p>
            <a:r>
              <a:rPr lang="en-US" dirty="0"/>
              <a:t>An assessment tool to indicate achievement criteria across each component of student work</a:t>
            </a:r>
          </a:p>
          <a:p>
            <a:r>
              <a:rPr lang="en-US" dirty="0"/>
              <a:t>Has three main parts:</a:t>
            </a:r>
          </a:p>
          <a:p>
            <a:pPr marL="457200" indent="-457200">
              <a:buAutoNum type="arabicParenR"/>
            </a:pPr>
            <a:r>
              <a:rPr lang="en-US" dirty="0"/>
              <a:t>Competency criteria</a:t>
            </a:r>
          </a:p>
          <a:p>
            <a:pPr marL="457200" indent="-457200">
              <a:buAutoNum type="arabicParenR"/>
            </a:pPr>
            <a:r>
              <a:rPr lang="en-US" dirty="0"/>
              <a:t>Rating scale</a:t>
            </a:r>
          </a:p>
          <a:p>
            <a:pPr marL="457200" indent="-457200">
              <a:buAutoNum type="arabicParenR"/>
            </a:pPr>
            <a:r>
              <a:rPr lang="en-US" dirty="0"/>
              <a:t>Indicators</a:t>
            </a:r>
          </a:p>
          <a:p>
            <a:r>
              <a:rPr lang="en-US" dirty="0"/>
              <a:t>Value Rubrics from </a:t>
            </a:r>
            <a:r>
              <a:rPr lang="en-US" dirty="0" err="1"/>
              <a:t>AAC&amp;U</a:t>
            </a:r>
            <a:r>
              <a:rPr lang="en-US" dirty="0"/>
              <a:t> (American Association of Colleges and Universities): </a:t>
            </a:r>
            <a:r>
              <a:rPr lang="en-US" dirty="0">
                <a:hlinkClick r:id="rId2"/>
              </a:rPr>
              <a:t>https://www.aacu.org/initiatives/value-initiative/value-rubrics</a:t>
            </a:r>
            <a:endParaRPr lang="en-US" dirty="0"/>
          </a:p>
          <a:p>
            <a:r>
              <a:rPr lang="en-US" dirty="0"/>
              <a:t>Give the rubrics to the students as part of the assignment guideline</a:t>
            </a:r>
          </a:p>
          <a:p>
            <a:r>
              <a:rPr lang="en-US" dirty="0"/>
              <a:t>Incorporate Rubrics into Canvas</a:t>
            </a:r>
          </a:p>
          <a:p>
            <a:endParaRPr lang="en-US" dirty="0"/>
          </a:p>
        </p:txBody>
      </p:sp>
    </p:spTree>
    <p:extLst>
      <p:ext uri="{BB962C8B-B14F-4D97-AF65-F5344CB8AC3E}">
        <p14:creationId xmlns:p14="http://schemas.microsoft.com/office/powerpoint/2010/main" val="310473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109331"/>
            <a:ext cx="11379200" cy="1143000"/>
          </a:xfrm>
        </p:spPr>
        <p:txBody>
          <a:bodyPr/>
          <a:lstStyle/>
          <a:p>
            <a:r>
              <a:rPr lang="en-US" dirty="0"/>
              <a:t>Summary of Teaching related resources</a:t>
            </a:r>
          </a:p>
        </p:txBody>
      </p:sp>
      <p:sp>
        <p:nvSpPr>
          <p:cNvPr id="3" name="Content Placeholder 2"/>
          <p:cNvSpPr>
            <a:spLocks noGrp="1"/>
          </p:cNvSpPr>
          <p:nvPr>
            <p:ph sz="quarter" idx="13"/>
          </p:nvPr>
        </p:nvSpPr>
        <p:spPr>
          <a:xfrm>
            <a:off x="812800" y="1182755"/>
            <a:ext cx="10566400" cy="5575853"/>
          </a:xfrm>
        </p:spPr>
        <p:txBody>
          <a:bodyPr>
            <a:normAutofit fontScale="85000" lnSpcReduction="20000"/>
          </a:bodyPr>
          <a:lstStyle/>
          <a:p>
            <a:pPr>
              <a:buFont typeface="Wingdings" panose="05000000000000000000" pitchFamily="2" charset="2"/>
              <a:buChar char="§"/>
            </a:pPr>
            <a:r>
              <a:rPr lang="en-US" sz="2200" dirty="0" err="1"/>
              <a:t>FAU</a:t>
            </a:r>
            <a:r>
              <a:rPr lang="en-US" sz="2200" dirty="0"/>
              <a:t> Instructional Memoranda and Policies: </a:t>
            </a:r>
            <a:r>
              <a:rPr lang="en-US" sz="2200" dirty="0">
                <a:hlinkClick r:id="rId2"/>
              </a:rPr>
              <a:t>https://www.fau.edu/provost/resources/policy-memoranda/</a:t>
            </a:r>
            <a:endParaRPr lang="en-US" sz="2200" dirty="0"/>
          </a:p>
          <a:p>
            <a:pPr>
              <a:buFont typeface="Wingdings" panose="05000000000000000000" pitchFamily="2" charset="2"/>
              <a:buChar char="§"/>
            </a:pPr>
            <a:r>
              <a:rPr lang="en-US" sz="2200" dirty="0" err="1"/>
              <a:t>FAU</a:t>
            </a:r>
            <a:r>
              <a:rPr lang="en-US" sz="2200" dirty="0"/>
              <a:t> Faculty Handbook: </a:t>
            </a:r>
            <a:r>
              <a:rPr lang="en-US" sz="2200" dirty="0">
                <a:hlinkClick r:id="rId3"/>
              </a:rPr>
              <a:t>https://www.fau.edu/provost/documents/university-faculty-handbook.pdf</a:t>
            </a:r>
            <a:endParaRPr lang="en-US" sz="2200" dirty="0"/>
          </a:p>
          <a:p>
            <a:pPr>
              <a:buFont typeface="Wingdings" panose="05000000000000000000" pitchFamily="2" charset="2"/>
              <a:buChar char="§"/>
            </a:pPr>
            <a:r>
              <a:rPr lang="en-US" sz="2200" dirty="0" err="1"/>
              <a:t>OIT</a:t>
            </a:r>
            <a:r>
              <a:rPr lang="en-US" sz="2200" dirty="0"/>
              <a:t> Instructional Resources: </a:t>
            </a:r>
            <a:r>
              <a:rPr lang="en-US" sz="2200" dirty="0">
                <a:hlinkClick r:id="rId4"/>
              </a:rPr>
              <a:t>https://www.fau.edu/oit/instructional/</a:t>
            </a:r>
            <a:endParaRPr lang="en-US" sz="2200" dirty="0"/>
          </a:p>
          <a:p>
            <a:pPr>
              <a:buFont typeface="Wingdings" panose="05000000000000000000" pitchFamily="2" charset="2"/>
              <a:buChar char="§"/>
            </a:pPr>
            <a:r>
              <a:rPr lang="en-US" sz="2200" dirty="0"/>
              <a:t>Center for Teaching and Learning: </a:t>
            </a:r>
            <a:r>
              <a:rPr lang="en-US" sz="2200" dirty="0">
                <a:hlinkClick r:id="rId5"/>
              </a:rPr>
              <a:t>https://www.fau.edu/ctl/</a:t>
            </a:r>
            <a:endParaRPr lang="en-US" sz="2200" dirty="0"/>
          </a:p>
          <a:p>
            <a:pPr>
              <a:buFont typeface="Wingdings" panose="05000000000000000000" pitchFamily="2" charset="2"/>
              <a:buChar char="§"/>
            </a:pPr>
            <a:r>
              <a:rPr lang="en-US" sz="2200" dirty="0"/>
              <a:t>College of Science Advising Services: </a:t>
            </a:r>
            <a:r>
              <a:rPr lang="en-US" sz="2200" dirty="0">
                <a:hlinkClick r:id="rId6"/>
              </a:rPr>
              <a:t>http://science.fau.edu/student_services/index.php</a:t>
            </a:r>
            <a:endParaRPr lang="en-US" sz="2200" dirty="0"/>
          </a:p>
          <a:p>
            <a:pPr>
              <a:buFont typeface="Wingdings" panose="05000000000000000000" pitchFamily="2" charset="2"/>
              <a:buChar char="§"/>
            </a:pPr>
            <a:r>
              <a:rPr lang="en-US" sz="2200" dirty="0"/>
              <a:t>Keep Teaching: </a:t>
            </a:r>
            <a:r>
              <a:rPr lang="en-US" sz="2200" dirty="0">
                <a:hlinkClick r:id="rId7"/>
              </a:rPr>
              <a:t>https://www.fau.edu/keep-teaching/</a:t>
            </a:r>
            <a:endParaRPr lang="en-US" sz="2200" dirty="0"/>
          </a:p>
          <a:p>
            <a:pPr>
              <a:buFont typeface="Wingdings" panose="05000000000000000000" pitchFamily="2" charset="2"/>
              <a:buChar char="§"/>
            </a:pPr>
            <a:r>
              <a:rPr lang="en-US" sz="2200" dirty="0"/>
              <a:t>Keep Leaning: </a:t>
            </a:r>
            <a:r>
              <a:rPr lang="en-US" sz="2200" dirty="0">
                <a:hlinkClick r:id="rId8"/>
              </a:rPr>
              <a:t>https://www.fau.edu/keep-learning/campus-resources/</a:t>
            </a:r>
            <a:endParaRPr lang="en-US" sz="2200" dirty="0"/>
          </a:p>
          <a:p>
            <a:pPr>
              <a:buFont typeface="Wingdings" panose="05000000000000000000" pitchFamily="2" charset="2"/>
              <a:buChar char="§"/>
            </a:pPr>
            <a:r>
              <a:rPr lang="en-US" sz="2200" dirty="0"/>
              <a:t>Center for Online and Continuing Education: </a:t>
            </a:r>
            <a:r>
              <a:rPr lang="en-US" sz="2200" dirty="0">
                <a:hlinkClick r:id="rId9"/>
              </a:rPr>
              <a:t>https://www.fau.edu/elearning/</a:t>
            </a:r>
            <a:endParaRPr lang="en-US" sz="2200" dirty="0"/>
          </a:p>
          <a:p>
            <a:pPr>
              <a:buFont typeface="Wingdings" panose="05000000000000000000" pitchFamily="2" charset="2"/>
              <a:buChar char="§"/>
            </a:pPr>
            <a:r>
              <a:rPr lang="en-US" sz="2200" dirty="0"/>
              <a:t>Center for Excellence in Writing: </a:t>
            </a:r>
            <a:r>
              <a:rPr lang="en-US" sz="2200" dirty="0">
                <a:hlinkClick r:id="rId10"/>
              </a:rPr>
              <a:t>https://www.fau.edu/ccew/</a:t>
            </a:r>
            <a:endParaRPr lang="en-US" sz="2200" dirty="0"/>
          </a:p>
          <a:p>
            <a:pPr>
              <a:buFont typeface="Wingdings" panose="05000000000000000000" pitchFamily="2" charset="2"/>
              <a:buChar char="§"/>
            </a:pPr>
            <a:r>
              <a:rPr lang="en-US" sz="2200" dirty="0"/>
              <a:t>Student Accessibility Services: </a:t>
            </a:r>
            <a:r>
              <a:rPr lang="en-US" sz="2200" dirty="0">
                <a:hlinkClick r:id="rId11"/>
              </a:rPr>
              <a:t>https://www.fau.edu/sas/</a:t>
            </a:r>
            <a:endParaRPr lang="en-US" sz="2200" dirty="0"/>
          </a:p>
          <a:p>
            <a:pPr>
              <a:buFont typeface="Wingdings" panose="05000000000000000000" pitchFamily="2" charset="2"/>
              <a:buChar char="§"/>
            </a:pPr>
            <a:r>
              <a:rPr lang="en-US" sz="2200" dirty="0"/>
              <a:t>Regulation 4.001: </a:t>
            </a:r>
            <a:r>
              <a:rPr lang="en-US" sz="2400" dirty="0"/>
              <a:t> </a:t>
            </a:r>
            <a:r>
              <a:rPr lang="en-US" sz="2400" dirty="0">
                <a:hlinkClick r:id="rId12"/>
              </a:rPr>
              <a:t>https://www.fau.edu/regulations/documents/chapter4/reg4-001-6-7-22.pdf</a:t>
            </a:r>
            <a:r>
              <a:rPr lang="en-US" sz="2200" dirty="0"/>
              <a:t> </a:t>
            </a:r>
          </a:p>
          <a:p>
            <a:pPr>
              <a:buFont typeface="Wingdings" panose="05000000000000000000" pitchFamily="2" charset="2"/>
              <a:buChar char="§"/>
            </a:pPr>
            <a:r>
              <a:rPr lang="en-US" sz="2200" dirty="0"/>
              <a:t>National Center for Faculty Development and Diversity: </a:t>
            </a:r>
            <a:r>
              <a:rPr lang="en-US" sz="2200" dirty="0">
                <a:hlinkClick r:id="rId13"/>
              </a:rPr>
              <a:t>https://www.fau.edu/provost/for-faculty/professional-development/national-center-for-faculty-development-and-diversity/</a:t>
            </a:r>
            <a:endParaRPr lang="en-US" sz="2200" dirty="0"/>
          </a:p>
          <a:p>
            <a:pPr>
              <a:buFont typeface="Wingdings" panose="05000000000000000000" pitchFamily="2" charset="2"/>
              <a:buChar char="§"/>
            </a:pPr>
            <a:endParaRPr lang="en-US" sz="2200" dirty="0"/>
          </a:p>
          <a:p>
            <a:endParaRPr lang="en-US" sz="2200" dirty="0"/>
          </a:p>
          <a:p>
            <a:endParaRPr lang="en-US" sz="2200" dirty="0"/>
          </a:p>
        </p:txBody>
      </p:sp>
    </p:spTree>
    <p:extLst>
      <p:ext uri="{BB962C8B-B14F-4D97-AF65-F5344CB8AC3E}">
        <p14:creationId xmlns:p14="http://schemas.microsoft.com/office/powerpoint/2010/main" val="151114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C68451-2084-472F-13AF-A829BD1DDD49}"/>
              </a:ext>
            </a:extLst>
          </p:cNvPr>
          <p:cNvSpPr>
            <a:spLocks noGrp="1"/>
          </p:cNvSpPr>
          <p:nvPr>
            <p:ph sz="quarter" idx="13"/>
          </p:nvPr>
        </p:nvSpPr>
        <p:spPr>
          <a:xfrm>
            <a:off x="673100" y="543911"/>
            <a:ext cx="10566400" cy="4114800"/>
          </a:xfrm>
        </p:spPr>
        <p:txBody>
          <a:bodyPr>
            <a:normAutofit/>
          </a:bodyPr>
          <a:lstStyle/>
          <a:p>
            <a:pPr marL="0" indent="0">
              <a:buNone/>
            </a:pPr>
            <a:r>
              <a:rPr lang="en-US" sz="2600" dirty="0"/>
              <a:t>Any questions or concerns please contact: Yanmei Li, yli22@fau.edu</a:t>
            </a:r>
          </a:p>
        </p:txBody>
      </p:sp>
      <p:pic>
        <p:nvPicPr>
          <p:cNvPr id="8" name="Picture 7">
            <a:extLst>
              <a:ext uri="{FF2B5EF4-FFF2-40B4-BE49-F238E27FC236}">
                <a16:creationId xmlns:a16="http://schemas.microsoft.com/office/drawing/2014/main" id="{F226D4F2-9E62-82A0-293E-83E72D3A663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11534" y="1319047"/>
            <a:ext cx="6889532" cy="4593021"/>
          </a:xfrm>
          <a:prstGeom prst="rect">
            <a:avLst/>
          </a:prstGeom>
        </p:spPr>
      </p:pic>
      <p:sp>
        <p:nvSpPr>
          <p:cNvPr id="9" name="TextBox 8">
            <a:extLst>
              <a:ext uri="{FF2B5EF4-FFF2-40B4-BE49-F238E27FC236}">
                <a16:creationId xmlns:a16="http://schemas.microsoft.com/office/drawing/2014/main" id="{4D59F174-0240-EF0C-B0B2-461919743B70}"/>
              </a:ext>
            </a:extLst>
          </p:cNvPr>
          <p:cNvSpPr txBox="1"/>
          <p:nvPr/>
        </p:nvSpPr>
        <p:spPr>
          <a:xfrm>
            <a:off x="2511534" y="6152506"/>
            <a:ext cx="6819900" cy="323165"/>
          </a:xfrm>
          <a:prstGeom prst="rect">
            <a:avLst/>
          </a:prstGeom>
          <a:noFill/>
          <a:ln>
            <a:solidFill>
              <a:schemeClr val="accent1">
                <a:lumMod val="20000"/>
                <a:lumOff val="80000"/>
              </a:schemeClr>
            </a:solidFill>
          </a:ln>
        </p:spPr>
        <p:txBody>
          <a:bodyPr wrap="square" rtlCol="0" anchor="ctr" anchorCtr="1">
            <a:spAutoFit/>
          </a:bodyPr>
          <a:lstStyle/>
          <a:p>
            <a:r>
              <a:rPr lang="en-US" sz="1500" dirty="0">
                <a:hlinkClick r:id="rId3" tooltip="https://www.picserver.org/highway-signs2/t/thank-you.html"/>
              </a:rPr>
              <a:t>This Photo</a:t>
            </a:r>
            <a:r>
              <a:rPr lang="en-US" sz="1500" dirty="0"/>
              <a:t> by Unknown Author is licensed under </a:t>
            </a:r>
            <a:r>
              <a:rPr lang="en-US" sz="1500" dirty="0">
                <a:hlinkClick r:id="rId4" tooltip="https://creativecommons.org/licenses/by-sa/3.0/"/>
              </a:rPr>
              <a:t>CC BY-SA</a:t>
            </a:r>
            <a:endParaRPr lang="en-US" sz="1500" dirty="0"/>
          </a:p>
        </p:txBody>
      </p:sp>
    </p:spTree>
    <p:extLst>
      <p:ext uri="{BB962C8B-B14F-4D97-AF65-F5344CB8AC3E}">
        <p14:creationId xmlns:p14="http://schemas.microsoft.com/office/powerpoint/2010/main" val="7990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Courses to take for students</a:t>
            </a:r>
          </a:p>
        </p:txBody>
      </p:sp>
      <p:sp>
        <p:nvSpPr>
          <p:cNvPr id="3" name="Content Placeholder 2"/>
          <p:cNvSpPr>
            <a:spLocks noGrp="1"/>
          </p:cNvSpPr>
          <p:nvPr>
            <p:ph sz="quarter" idx="13"/>
          </p:nvPr>
        </p:nvSpPr>
        <p:spPr/>
        <p:txBody>
          <a:bodyPr/>
          <a:lstStyle/>
          <a:p>
            <a:r>
              <a:rPr lang="en-US" dirty="0"/>
              <a:t>Students need to talk to the advisors to determine the sequence of courses to take</a:t>
            </a:r>
          </a:p>
          <a:p>
            <a:r>
              <a:rPr lang="en-US" dirty="0"/>
              <a:t>Graduate students need to follow the Plan of Study, which is determined by the student and the academic advisor/program director.</a:t>
            </a:r>
          </a:p>
          <a:p>
            <a:r>
              <a:rPr lang="en-US" dirty="0"/>
              <a:t>College of Science Advising Services:</a:t>
            </a:r>
            <a:r>
              <a:rPr lang="en-US" dirty="0">
                <a:hlinkClick r:id="rId2"/>
              </a:rPr>
              <a:t> http://science.fau.edu/student_services/index.php</a:t>
            </a:r>
            <a:r>
              <a:rPr lang="en-US" dirty="0"/>
              <a:t> </a:t>
            </a:r>
          </a:p>
          <a:p>
            <a:r>
              <a:rPr lang="en-US" dirty="0"/>
              <a:t>Students can schedule an appointment with an academic advisor: </a:t>
            </a:r>
            <a:r>
              <a:rPr lang="en-US" dirty="0">
                <a:hlinkClick r:id="rId3"/>
              </a:rPr>
              <a:t>http://science.fau.edu/student_services/advising.php</a:t>
            </a:r>
            <a:endParaRPr lang="en-US" dirty="0"/>
          </a:p>
          <a:p>
            <a:r>
              <a:rPr lang="en-US" dirty="0"/>
              <a:t>Pre-Health Advising: </a:t>
            </a:r>
            <a:r>
              <a:rPr lang="en-US" dirty="0">
                <a:hlinkClick r:id="rId4"/>
              </a:rPr>
              <a:t>http://science.fau.edu/student_services/pre_health/index.php</a:t>
            </a:r>
            <a:endParaRPr lang="en-US" dirty="0"/>
          </a:p>
          <a:p>
            <a:pPr marL="0" indent="0">
              <a:buNone/>
            </a:pPr>
            <a:endParaRPr lang="en-US" dirty="0"/>
          </a:p>
        </p:txBody>
      </p:sp>
    </p:spTree>
    <p:extLst>
      <p:ext uri="{BB962C8B-B14F-4D97-AF65-F5344CB8AC3E}">
        <p14:creationId xmlns:p14="http://schemas.microsoft.com/office/powerpoint/2010/main" val="2899812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syllabi</a:t>
            </a:r>
          </a:p>
        </p:txBody>
      </p:sp>
      <p:sp>
        <p:nvSpPr>
          <p:cNvPr id="3" name="Content Placeholder 2"/>
          <p:cNvSpPr>
            <a:spLocks noGrp="1"/>
          </p:cNvSpPr>
          <p:nvPr>
            <p:ph sz="quarter" idx="13"/>
          </p:nvPr>
        </p:nvSpPr>
        <p:spPr/>
        <p:txBody>
          <a:bodyPr/>
          <a:lstStyle/>
          <a:p>
            <a:r>
              <a:rPr lang="en-US" dirty="0"/>
              <a:t>Please follow the </a:t>
            </a:r>
            <a:r>
              <a:rPr lang="en-US" dirty="0" err="1"/>
              <a:t>FAU</a:t>
            </a:r>
            <a:r>
              <a:rPr lang="en-US" dirty="0"/>
              <a:t> template to include all the required items. Other items are optional. </a:t>
            </a:r>
          </a:p>
          <a:p>
            <a:r>
              <a:rPr lang="en-US" dirty="0"/>
              <a:t>The college has a set deadline of syllabus submission and each department sets up its own deadline when the syllabus needs to be submitted to the secretary.</a:t>
            </a:r>
          </a:p>
          <a:p>
            <a:r>
              <a:rPr lang="en-US" dirty="0"/>
              <a:t>The syllabus needs to be uploaded to Canvas prior to the start of the semester, under the “Syllabus” section. </a:t>
            </a:r>
          </a:p>
          <a:p>
            <a:r>
              <a:rPr lang="en-US" dirty="0"/>
              <a:t>The start of the semester at FAU is usually on Saturdays; therefore, the syllabus should be posted on Canvas a few days before that Saturday.</a:t>
            </a:r>
          </a:p>
          <a:p>
            <a:r>
              <a:rPr lang="en-US" dirty="0"/>
              <a:t>For the most recent syllabus template, please visit: </a:t>
            </a:r>
            <a:r>
              <a:rPr lang="en-US" dirty="0">
                <a:hlinkClick r:id="rId2"/>
              </a:rPr>
              <a:t>https://www.fau.edu/provost/resources/policy-memoranda/</a:t>
            </a:r>
            <a:r>
              <a:rPr lang="en-US" dirty="0"/>
              <a:t> </a:t>
            </a:r>
          </a:p>
        </p:txBody>
      </p:sp>
    </p:spTree>
    <p:extLst>
      <p:ext uri="{BB962C8B-B14F-4D97-AF65-F5344CB8AC3E}">
        <p14:creationId xmlns:p14="http://schemas.microsoft.com/office/powerpoint/2010/main" val="222556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Textbook adoption</a:t>
            </a:r>
          </a:p>
        </p:txBody>
      </p:sp>
      <p:sp>
        <p:nvSpPr>
          <p:cNvPr id="3" name="Content Placeholder 2"/>
          <p:cNvSpPr>
            <a:spLocks noGrp="1"/>
          </p:cNvSpPr>
          <p:nvPr>
            <p:ph sz="quarter" idx="13"/>
          </p:nvPr>
        </p:nvSpPr>
        <p:spPr>
          <a:xfrm>
            <a:off x="812800" y="1600200"/>
            <a:ext cx="10566400" cy="4790090"/>
          </a:xfrm>
        </p:spPr>
        <p:txBody>
          <a:bodyPr>
            <a:normAutofit fontScale="85000" lnSpcReduction="10000"/>
          </a:bodyPr>
          <a:lstStyle/>
          <a:p>
            <a:r>
              <a:rPr lang="en-US" dirty="0"/>
              <a:t>Textbook adoption is done through Canvas. Go to “Follett Discover” under the list of menus for the course (e.g. Home, </a:t>
            </a:r>
            <a:r>
              <a:rPr lang="en-US" dirty="0" err="1"/>
              <a:t>Annoucement</a:t>
            </a:r>
            <a:r>
              <a:rPr lang="en-US" dirty="0"/>
              <a:t>, Modules, Syllabus, etc. “Follett Discover” is nearly all the way down below “Lockdown Browser”). </a:t>
            </a:r>
          </a:p>
          <a:p>
            <a:r>
              <a:rPr lang="en-US" dirty="0"/>
              <a:t>Follow the deadline to adopt the textbooks. Usually an email will be sent to remind to adopt the textbooks. Do it when seeing the email. </a:t>
            </a:r>
          </a:p>
          <a:p>
            <a:r>
              <a:rPr lang="en-US" dirty="0"/>
              <a:t>Be mindful of the cost of textbooks. </a:t>
            </a:r>
          </a:p>
          <a:p>
            <a:r>
              <a:rPr lang="en-US" dirty="0"/>
              <a:t>Specific policies about adopting self-authored book as textbooks (approval and royalty donation).</a:t>
            </a:r>
          </a:p>
          <a:p>
            <a:r>
              <a:rPr lang="en-US" dirty="0"/>
              <a:t>Even if you don’t have required textbooks the information needs to be entered into Follett indicating no materials will be adopted.  </a:t>
            </a:r>
          </a:p>
          <a:p>
            <a:r>
              <a:rPr lang="en-US" b="1" dirty="0"/>
              <a:t>Annual Textbook Adoption Deadlines</a:t>
            </a:r>
          </a:p>
          <a:p>
            <a:pPr marL="0" indent="0">
              <a:buNone/>
            </a:pPr>
            <a:r>
              <a:rPr lang="en-US" dirty="0"/>
              <a:t>      Fall - April 15</a:t>
            </a:r>
          </a:p>
          <a:p>
            <a:pPr marL="0" indent="0">
              <a:buNone/>
            </a:pPr>
            <a:r>
              <a:rPr lang="en-US" dirty="0"/>
              <a:t>      Spring - October 15</a:t>
            </a:r>
          </a:p>
          <a:p>
            <a:pPr marL="0" indent="0">
              <a:buNone/>
            </a:pPr>
            <a:r>
              <a:rPr lang="en-US" dirty="0"/>
              <a:t>      Summer - March 15</a:t>
            </a:r>
          </a:p>
          <a:p>
            <a:r>
              <a:rPr lang="en-US" dirty="0"/>
              <a:t>Please refer to </a:t>
            </a:r>
            <a:r>
              <a:rPr lang="en-US" dirty="0">
                <a:hlinkClick r:id="rId2"/>
              </a:rPr>
              <a:t>https://www.fau.edu/provost/for-faculty/order-textbooks/</a:t>
            </a:r>
            <a:r>
              <a:rPr lang="en-US" dirty="0"/>
              <a:t>.</a:t>
            </a:r>
          </a:p>
          <a:p>
            <a:pPr marL="0" indent="0">
              <a:buNone/>
            </a:pPr>
            <a:endParaRPr lang="en-US" dirty="0"/>
          </a:p>
        </p:txBody>
      </p:sp>
    </p:spTree>
    <p:extLst>
      <p:ext uri="{BB962C8B-B14F-4D97-AF65-F5344CB8AC3E}">
        <p14:creationId xmlns:p14="http://schemas.microsoft.com/office/powerpoint/2010/main" val="183753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Academic Integrity</a:t>
            </a:r>
          </a:p>
        </p:txBody>
      </p:sp>
      <p:sp>
        <p:nvSpPr>
          <p:cNvPr id="3" name="Content Placeholder 2"/>
          <p:cNvSpPr>
            <a:spLocks noGrp="1"/>
          </p:cNvSpPr>
          <p:nvPr>
            <p:ph sz="quarter" idx="13"/>
          </p:nvPr>
        </p:nvSpPr>
        <p:spPr>
          <a:xfrm>
            <a:off x="812800" y="1600199"/>
            <a:ext cx="10566400" cy="4795345"/>
          </a:xfrm>
        </p:spPr>
        <p:txBody>
          <a:bodyPr>
            <a:normAutofit/>
          </a:bodyPr>
          <a:lstStyle/>
          <a:p>
            <a:r>
              <a:rPr lang="en-US" dirty="0"/>
              <a:t>Any type of plagiarism and academic dishonesty is not permitted during the teaching and learning environment.</a:t>
            </a:r>
          </a:p>
          <a:p>
            <a:r>
              <a:rPr lang="en-US" dirty="0"/>
              <a:t>If you suspect evident plagiarism or dishonesty in student work, gather evidence, and report to the department chair.  </a:t>
            </a:r>
          </a:p>
          <a:p>
            <a:r>
              <a:rPr lang="en-US" dirty="0"/>
              <a:t>Written assignments should be submitted to portals that can check for originality, e.g. </a:t>
            </a:r>
            <a:r>
              <a:rPr lang="en-US" dirty="0" err="1"/>
              <a:t>Turnitin</a:t>
            </a:r>
            <a:r>
              <a:rPr lang="en-US" dirty="0"/>
              <a:t> on Canvas. </a:t>
            </a:r>
          </a:p>
          <a:p>
            <a:r>
              <a:rPr lang="en-US" dirty="0"/>
              <a:t>If originality check demonstrates significant plagiarism for the first time for a student, work with the student to implement remedial action. If the student refuses to comply, report it to the department chair.  </a:t>
            </a:r>
          </a:p>
          <a:p>
            <a:r>
              <a:rPr lang="en-US" dirty="0"/>
              <a:t>If you suspect evident plagiarism or dishonesty in student work, gather evidence, and follow the procedural guide defined by Regulation 4.001 to proceed:</a:t>
            </a:r>
          </a:p>
          <a:p>
            <a:pPr marL="0" indent="0">
              <a:buNone/>
            </a:pPr>
            <a:r>
              <a:rPr lang="en-US" dirty="0"/>
              <a:t>     </a:t>
            </a:r>
            <a:r>
              <a:rPr lang="en-US" dirty="0">
                <a:hlinkClick r:id="rId2"/>
              </a:rPr>
              <a:t>https://www.fau.edu/regulations/documents/chapter4/reg4-001-6-7-22.pdf</a:t>
            </a:r>
            <a:endParaRPr lang="en-US" dirty="0"/>
          </a:p>
          <a:p>
            <a:pPr marL="0" indent="0">
              <a:buNone/>
            </a:pPr>
            <a:endParaRPr lang="en-US" dirty="0"/>
          </a:p>
        </p:txBody>
      </p:sp>
    </p:spTree>
    <p:extLst>
      <p:ext uri="{BB962C8B-B14F-4D97-AF65-F5344CB8AC3E}">
        <p14:creationId xmlns:p14="http://schemas.microsoft.com/office/powerpoint/2010/main" val="18876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cean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accent1">
              <a:lumMod val="20000"/>
              <a:lumOff val="80000"/>
            </a:schemeClr>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cean design template.potx" id="{A725F50D-036D-42E9-8BE4-5E8C740686A1}" vid="{2BF94DBE-E897-41AE-BC8D-5738C7ADC2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Ocean design template</Template>
  <TotalTime>611</TotalTime>
  <Words>3894</Words>
  <Application>Microsoft Office PowerPoint</Application>
  <PresentationFormat>Widescreen</PresentationFormat>
  <Paragraphs>477</Paragraphs>
  <Slides>55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Palatino Linotype</vt:lpstr>
      <vt:lpstr>Wingdings</vt:lpstr>
      <vt:lpstr>Ocean design template</vt:lpstr>
      <vt:lpstr>CoS New faculty and GTA teaching workshop</vt:lpstr>
      <vt:lpstr>Table of Contents</vt:lpstr>
      <vt:lpstr>General Instructional Policies   </vt:lpstr>
      <vt:lpstr>General Instructional policies</vt:lpstr>
      <vt:lpstr>Course override, late registration, and other course registration issues</vt:lpstr>
      <vt:lpstr>Courses to take for students</vt:lpstr>
      <vt:lpstr>Course syllabi</vt:lpstr>
      <vt:lpstr>Textbook adoption</vt:lpstr>
      <vt:lpstr>Academic Integrity</vt:lpstr>
      <vt:lpstr>Students with disabilities</vt:lpstr>
      <vt:lpstr>FAU Testing center </vt:lpstr>
      <vt:lpstr>Other policies</vt:lpstr>
      <vt:lpstr>Instructional Technology  Dr. Korey Sorge, Department of Physics </vt:lpstr>
      <vt:lpstr>General Tools</vt:lpstr>
      <vt:lpstr>Video Tools</vt:lpstr>
      <vt:lpstr>Figures</vt:lpstr>
      <vt:lpstr>Websites</vt:lpstr>
      <vt:lpstr>Organizing Canvas</vt:lpstr>
      <vt:lpstr>Organizing Canvas</vt:lpstr>
      <vt:lpstr>Organizing Canvas</vt:lpstr>
      <vt:lpstr>Organizing Canvas</vt:lpstr>
      <vt:lpstr>Organizing Canvas</vt:lpstr>
      <vt:lpstr>Organizing Canvas</vt:lpstr>
      <vt:lpstr>Organizing Canvas</vt:lpstr>
      <vt:lpstr>Organizing Canvas</vt:lpstr>
      <vt:lpstr>Organizing Canvas</vt:lpstr>
      <vt:lpstr>Organizing Canvas</vt:lpstr>
      <vt:lpstr>Organizing Canvas</vt:lpstr>
      <vt:lpstr>Organizing Canvas</vt:lpstr>
      <vt:lpstr>Organizing Canvas</vt:lpstr>
      <vt:lpstr>Organizing Canvas</vt:lpstr>
      <vt:lpstr>Class management and Active learning  Dr. Donna Marion, Department of Psychology  Dr. Papiya Bhattacharjee, Department of Mathematical Sciences </vt:lpstr>
      <vt:lpstr>CLASS MANAGEMENT</vt:lpstr>
      <vt:lpstr>CREATING AN ACTIVE LEARNING ENVIRONMENT (Things that work for me in both F2F and online classes)</vt:lpstr>
      <vt:lpstr>THINGS I WISH I KNEW ABOUT EARLIER…</vt:lpstr>
      <vt:lpstr>FAU RESOURCES FOR TEACHING AND LEARNING</vt:lpstr>
      <vt:lpstr>RECOMMENDATIONS FOR ONLINE TESTING  TO  MAINTAIN ACADEMIC INTEGRITY  (and help protect against distribution of your test questions)</vt:lpstr>
      <vt:lpstr>LOCKDOWN BROWSER</vt:lpstr>
      <vt:lpstr>LOCKDOWN BROWSER WITH WEBCAM</vt:lpstr>
      <vt:lpstr>Regulation 4.001 – FAU Code of Academic Integrity  Should you encounter academic dishonesty, please read full details of the Code at the below link (information presented here is paraphrased and condensed): https://www.fau.edu/regulations/documents/chapter4/reg4-001-6-7-22.pdf </vt:lpstr>
      <vt:lpstr>What Happens Next?</vt:lpstr>
      <vt:lpstr>Enforce Academic Integrity! Why?</vt:lpstr>
      <vt:lpstr>Student learning assessment  Dr. Yanmei Li, Department of Urban and regional Planning </vt:lpstr>
      <vt:lpstr>Student learning assessment</vt:lpstr>
      <vt:lpstr>Defining course objectives</vt:lpstr>
      <vt:lpstr>Bloom’s Taxonomy Action Words (selected)</vt:lpstr>
      <vt:lpstr>COURSE OBJECTIVES/STUDENT LEARNING OUTCOMES: An example</vt:lpstr>
      <vt:lpstr>Formative vs. Summative Assessment</vt:lpstr>
      <vt:lpstr>High Skates vs. Low Stakes assessment</vt:lpstr>
      <vt:lpstr>High-Stakes Assignments</vt:lpstr>
      <vt:lpstr>Low-stakes assignments</vt:lpstr>
      <vt:lpstr>Quantitative and Qualitative Assessment</vt:lpstr>
      <vt:lpstr>Rubrics</vt:lpstr>
      <vt:lpstr>Summary of Teaching related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Yanmei Li</dc:creator>
  <cp:lastModifiedBy>Yanmei Li</cp:lastModifiedBy>
  <cp:revision>86</cp:revision>
  <dcterms:created xsi:type="dcterms:W3CDTF">2022-10-10T16:22:32Z</dcterms:created>
  <dcterms:modified xsi:type="dcterms:W3CDTF">2022-10-24T20:22:01Z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74065000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