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2" r:id="rId6"/>
    <p:sldId id="283" r:id="rId7"/>
    <p:sldId id="306" r:id="rId8"/>
    <p:sldId id="314" r:id="rId9"/>
    <p:sldId id="286" r:id="rId10"/>
    <p:sldId id="304" r:id="rId11"/>
    <p:sldId id="299" r:id="rId12"/>
    <p:sldId id="291" r:id="rId13"/>
    <p:sldId id="308" r:id="rId14"/>
    <p:sldId id="302" r:id="rId15"/>
    <p:sldId id="309" r:id="rId16"/>
    <p:sldId id="293" r:id="rId17"/>
    <p:sldId id="294" r:id="rId18"/>
    <p:sldId id="295" r:id="rId19"/>
    <p:sldId id="311" r:id="rId20"/>
    <p:sldId id="305" r:id="rId21"/>
    <p:sldId id="296" r:id="rId22"/>
    <p:sldId id="297" r:id="rId23"/>
    <p:sldId id="312" r:id="rId24"/>
    <p:sldId id="288" r:id="rId25"/>
    <p:sldId id="287" r:id="rId26"/>
    <p:sldId id="307" r:id="rId27"/>
    <p:sldId id="310" r:id="rId28"/>
    <p:sldId id="313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 Gaucher" initials="EG" lastIdx="1" clrIdx="0">
    <p:extLst>
      <p:ext uri="{19B8F6BF-5375-455C-9EA6-DF929625EA0E}">
        <p15:presenceInfo xmlns:p15="http://schemas.microsoft.com/office/powerpoint/2012/main" userId="S-1-5-21-263693092-914937889-1683536305-1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2T09:44:04.431" idx="1">
    <p:pos x="10" y="10"/>
    <p:text>Add the ability to see where the disclosure is in the review process?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au-edu.zoom.us/meeting/register/tZUpf--rqTgtHtbDrM_npVKzlT-QrY28jO7y" TargetMode="External"/><Relationship Id="rId2" Type="http://schemas.openxmlformats.org/officeDocument/2006/relationships/hyperlink" Target="https://fau-edu.zoom.us/meeting/register/tZ0pde6pqjkrE9OvDwtrM5xC-gA7f7Hbv95c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fau-edu.zoom.us/meeting/register/tZIvce-rqz0uEtwCBEUKhOgeSatfwQK-crk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integrity@fau.edu" TargetMode="External"/><Relationship Id="rId2" Type="http://schemas.openxmlformats.org/officeDocument/2006/relationships/hyperlink" Target="mailto:martinezj2012@fau.edu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u-edu.zoom.us/meeting/register/tZUpf--rqTgtHtbDrM_npVKzlT-QrY28jO7y" TargetMode="External"/><Relationship Id="rId2" Type="http://schemas.openxmlformats.org/officeDocument/2006/relationships/hyperlink" Target="https://fau-edu.zoom.us/meeting/register/tZ0pde6pqjkrE9OvDwtrM5xC-gA7f7Hbv95c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fau-edu.zoom.us/meeting/register/tZIvce-rqz0uEtwCBEUKhOgeSatfwQK-cr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https://upload.wikimedia.org/wikipedia/en/4/44/Fau_logo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47" y="937178"/>
            <a:ext cx="2870357" cy="12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894" y="868961"/>
            <a:ext cx="3333338" cy="23591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671229" y="2556977"/>
            <a:ext cx="8316142" cy="1744046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Novelution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Conflict of Interest Module (FCOI)</a:t>
            </a:r>
            <a:endParaRPr lang="en-US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00313" y="4792692"/>
            <a:ext cx="6657974" cy="6119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>
                <a:solidFill>
                  <a:srgbClr val="92D050"/>
                </a:solidFill>
              </a:rPr>
              <a:t>Presented by: The Office of Research Integrity &amp; </a:t>
            </a:r>
          </a:p>
          <a:p>
            <a:pPr algn="ctr"/>
            <a:r>
              <a:rPr lang="en-US" sz="6400" dirty="0">
                <a:solidFill>
                  <a:srgbClr val="92D050"/>
                </a:solidFill>
              </a:rPr>
              <a:t>The Office of Sponsored Programs</a:t>
            </a:r>
          </a:p>
          <a:p>
            <a:pPr algn="ctr"/>
            <a:endParaRPr lang="en-US" sz="6400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4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A83BF-5BBE-4673-BBCB-42F32F5C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" t="49145" b="17547"/>
          <a:stretch/>
        </p:blipFill>
        <p:spPr>
          <a:xfrm>
            <a:off x="174996" y="1524664"/>
            <a:ext cx="11291327" cy="51036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F48FD-8E6C-42EF-AB7D-161ACD576670}"/>
              </a:ext>
            </a:extLst>
          </p:cNvPr>
          <p:cNvSpPr txBox="1">
            <a:spLocks/>
          </p:cNvSpPr>
          <p:nvPr/>
        </p:nvSpPr>
        <p:spPr bwMode="gray">
          <a:xfrm>
            <a:off x="174996" y="403594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Part B of the SFI disclosure in paper form </a:t>
            </a:r>
          </a:p>
        </p:txBody>
      </p:sp>
    </p:spTree>
    <p:extLst>
      <p:ext uri="{BB962C8B-B14F-4D97-AF65-F5344CB8AC3E}">
        <p14:creationId xmlns:p14="http://schemas.microsoft.com/office/powerpoint/2010/main" val="294652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1412B-40A5-403A-A574-AAEEDF98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755814"/>
            <a:ext cx="10753725" cy="58700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71479-5AE0-40BC-953E-177385D7668A}"/>
              </a:ext>
            </a:extLst>
          </p:cNvPr>
          <p:cNvSpPr txBox="1">
            <a:spLocks/>
          </p:cNvSpPr>
          <p:nvPr/>
        </p:nvSpPr>
        <p:spPr bwMode="gray">
          <a:xfrm>
            <a:off x="263821" y="232144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Part B of the SFI disclosure in the Novelution form</a:t>
            </a:r>
          </a:p>
        </p:txBody>
      </p:sp>
    </p:spTree>
    <p:extLst>
      <p:ext uri="{BB962C8B-B14F-4D97-AF65-F5344CB8AC3E}">
        <p14:creationId xmlns:p14="http://schemas.microsoft.com/office/powerpoint/2010/main" val="345254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B524D-9FB2-4C96-BE61-672E8379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81" y="0"/>
            <a:ext cx="3193845" cy="326406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30AED8E-C699-4FBB-BA56-285CE5385976}"/>
              </a:ext>
            </a:extLst>
          </p:cNvPr>
          <p:cNvSpPr txBox="1">
            <a:spLocks/>
          </p:cNvSpPr>
          <p:nvPr/>
        </p:nvSpPr>
        <p:spPr bwMode="gray">
          <a:xfrm>
            <a:off x="4710898" y="1455396"/>
            <a:ext cx="6897618" cy="277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Section II (questions 1-8) of the paper form will now appear as a blue button option to add interests when there is a “yes” answer to any of the categories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41948-E894-4B80-88A0-AB88A1B2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4" y="3264061"/>
            <a:ext cx="11254451" cy="35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969F2-CEAE-4EDD-9145-21B32159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" r="21588"/>
          <a:stretch/>
        </p:blipFill>
        <p:spPr>
          <a:xfrm>
            <a:off x="1874616" y="1111778"/>
            <a:ext cx="7651348" cy="5579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4213B-5898-4E89-8E04-3BD0474F0A06}"/>
              </a:ext>
            </a:extLst>
          </p:cNvPr>
          <p:cNvSpPr txBox="1"/>
          <p:nvPr/>
        </p:nvSpPr>
        <p:spPr>
          <a:xfrm>
            <a:off x="123825" y="85725"/>
            <a:ext cx="10663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Disclose an outside activity (consulting, organization, etc.). This information is completed </a:t>
            </a:r>
            <a:r>
              <a:rPr lang="en-US" b="1" u="sng" dirty="0"/>
              <a:t>ONCE</a:t>
            </a:r>
            <a:r>
              <a:rPr lang="en-US" dirty="0"/>
              <a:t> and automatically links to the researcher’s account. Think of it as a “User Profile”. FCOI reviewers will be able to see these entities</a:t>
            </a:r>
          </a:p>
        </p:txBody>
      </p:sp>
    </p:spTree>
    <p:extLst>
      <p:ext uri="{BB962C8B-B14F-4D97-AF65-F5344CB8AC3E}">
        <p14:creationId xmlns:p14="http://schemas.microsoft.com/office/powerpoint/2010/main" val="15596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FB104-3854-4D74-A773-9FEAA35C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1685924"/>
            <a:ext cx="11320883" cy="364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716C9-2130-4383-9E0D-24BB166A2E9F}"/>
              </a:ext>
            </a:extLst>
          </p:cNvPr>
          <p:cNvSpPr txBox="1"/>
          <p:nvPr/>
        </p:nvSpPr>
        <p:spPr>
          <a:xfrm>
            <a:off x="133349" y="432966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Disclose an equity interest (stocks/shares, etc.)</a:t>
            </a:r>
          </a:p>
        </p:txBody>
      </p:sp>
    </p:spTree>
    <p:extLst>
      <p:ext uri="{BB962C8B-B14F-4D97-AF65-F5344CB8AC3E}">
        <p14:creationId xmlns:p14="http://schemas.microsoft.com/office/powerpoint/2010/main" val="13557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7FD62-6D43-4B44-A82D-38ED8301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2" y="448562"/>
            <a:ext cx="11320976" cy="5154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097E34-018F-4BBC-8F09-B029CA704553}"/>
              </a:ext>
            </a:extLst>
          </p:cNvPr>
          <p:cNvSpPr txBox="1"/>
          <p:nvPr/>
        </p:nvSpPr>
        <p:spPr>
          <a:xfrm>
            <a:off x="435512" y="6040106"/>
            <a:ext cx="881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Disclose IP, Travel, and add any additional details in a text field as applicable</a:t>
            </a:r>
          </a:p>
        </p:txBody>
      </p:sp>
    </p:spTree>
    <p:extLst>
      <p:ext uri="{BB962C8B-B14F-4D97-AF65-F5344CB8AC3E}">
        <p14:creationId xmlns:p14="http://schemas.microsoft.com/office/powerpoint/2010/main" val="39831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148FBE-EEB7-45CA-82DC-F380DBCF6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77" y="1800224"/>
            <a:ext cx="8825658" cy="1777609"/>
          </a:xfrm>
        </p:spPr>
        <p:txBody>
          <a:bodyPr/>
          <a:lstStyle/>
          <a:p>
            <a:pPr algn="ctr"/>
            <a:r>
              <a:rPr lang="en-US" dirty="0"/>
              <a:t>Outside interests will only need to be disclosed </a:t>
            </a:r>
            <a:r>
              <a:rPr lang="en-US" b="1" u="sng" dirty="0"/>
              <a:t>ONCE</a:t>
            </a:r>
            <a:r>
              <a:rPr lang="en-US" dirty="0"/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80A7358-533F-40A1-BB01-64614A7AD115}"/>
              </a:ext>
            </a:extLst>
          </p:cNvPr>
          <p:cNvSpPr txBox="1">
            <a:spLocks/>
          </p:cNvSpPr>
          <p:nvPr/>
        </p:nvSpPr>
        <p:spPr bwMode="gray">
          <a:xfrm>
            <a:off x="1978306" y="3851668"/>
            <a:ext cx="8184729" cy="204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RI will approve the submission after all information is complete and thorough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Changes can be made to previously disclosed interests and new interests may be added at any time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2CC87-BA0E-44D7-BA22-E365562B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1606486"/>
            <a:ext cx="11490251" cy="1822514"/>
          </a:xfrm>
        </p:spPr>
        <p:txBody>
          <a:bodyPr/>
          <a:lstStyle/>
          <a:p>
            <a:pPr algn="ctr"/>
            <a:r>
              <a:rPr lang="en-US" sz="4000" dirty="0"/>
              <a:t>“Project-Specific Disclosure” </a:t>
            </a:r>
            <a:br>
              <a:rPr lang="en-US" sz="4000" dirty="0"/>
            </a:br>
            <a:r>
              <a:rPr lang="en-US" sz="4000" dirty="0"/>
              <a:t>or “Relatedness”</a:t>
            </a:r>
          </a:p>
        </p:txBody>
      </p:sp>
    </p:spTree>
    <p:extLst>
      <p:ext uri="{BB962C8B-B14F-4D97-AF65-F5344CB8AC3E}">
        <p14:creationId xmlns:p14="http://schemas.microsoft.com/office/powerpoint/2010/main" val="420388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6B1C6B-3FF6-46F1-BF56-9C636129B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23"/>
          <a:stretch/>
        </p:blipFill>
        <p:spPr>
          <a:xfrm>
            <a:off x="5553442" y="1637817"/>
            <a:ext cx="6638558" cy="4573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C34B8-E9C7-4931-8FA0-4BD765D8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1" y="1162131"/>
            <a:ext cx="4797994" cy="552456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C14AC76-5C87-44C5-9822-848AA6BB924E}"/>
              </a:ext>
            </a:extLst>
          </p:cNvPr>
          <p:cNvSpPr/>
          <p:nvPr/>
        </p:nvSpPr>
        <p:spPr>
          <a:xfrm>
            <a:off x="4820896" y="3043418"/>
            <a:ext cx="732546" cy="89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4B1EF22-E526-43ED-8663-37F741D78495}"/>
              </a:ext>
            </a:extLst>
          </p:cNvPr>
          <p:cNvSpPr txBox="1">
            <a:spLocks/>
          </p:cNvSpPr>
          <p:nvPr/>
        </p:nvSpPr>
        <p:spPr bwMode="gray">
          <a:xfrm>
            <a:off x="522877" y="322925"/>
            <a:ext cx="9830798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This section in Novelution replaces Section II, questions 9-12 on the paper form</a:t>
            </a:r>
          </a:p>
        </p:txBody>
      </p:sp>
    </p:spTree>
    <p:extLst>
      <p:ext uri="{BB962C8B-B14F-4D97-AF65-F5344CB8AC3E}">
        <p14:creationId xmlns:p14="http://schemas.microsoft.com/office/powerpoint/2010/main" val="257059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48856-F158-4729-8341-ACC821D8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" t="1346"/>
          <a:stretch/>
        </p:blipFill>
        <p:spPr>
          <a:xfrm>
            <a:off x="590550" y="1840913"/>
            <a:ext cx="13253396" cy="458651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94DFCEF-982E-4B50-8509-DC908329353D}"/>
              </a:ext>
            </a:extLst>
          </p:cNvPr>
          <p:cNvSpPr txBox="1">
            <a:spLocks/>
          </p:cNvSpPr>
          <p:nvPr/>
        </p:nvSpPr>
        <p:spPr bwMode="gray">
          <a:xfrm>
            <a:off x="308343" y="403942"/>
            <a:ext cx="9750057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After answering the two general project-specific questions from the previous slide, researchers will have a panel for each entity that has been disclosed and will be asked to describe how the outside interest does or does not relate to the present project.  </a:t>
            </a:r>
          </a:p>
        </p:txBody>
      </p:sp>
    </p:spTree>
    <p:extLst>
      <p:ext uri="{BB962C8B-B14F-4D97-AF65-F5344CB8AC3E}">
        <p14:creationId xmlns:p14="http://schemas.microsoft.com/office/powerpoint/2010/main" val="7924895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43247" cy="706964"/>
          </a:xfrm>
        </p:spPr>
        <p:txBody>
          <a:bodyPr/>
          <a:lstStyle/>
          <a:p>
            <a:pPr algn="ctr"/>
            <a:r>
              <a:rPr lang="en-US" dirty="0"/>
              <a:t>Introducing the </a:t>
            </a:r>
            <a:r>
              <a:rPr lang="en-US" dirty="0" err="1"/>
              <a:t>Novelution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FCOI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56" y="2293905"/>
            <a:ext cx="10564044" cy="4270797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tx1"/>
                </a:solidFill>
              </a:rPr>
              <a:t>What is the FCOI Module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Novelution’s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robust Financial Conflict of Interest (FCOI) module provides seamless electronic disclosure and management for both annual “Significant Financial Interest” (SFI) and “Project-Specific Disclosures”. All disclosures will now be submitted, reviewed, managed, and approved electronically and will be centrally housed within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Novelution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tx1"/>
                </a:solidFill>
              </a:rPr>
              <a:t>Key Benefits 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Seamless disclosures, management, and transparency that reduces investigator burden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Replaces the traditional SFI “paper” or “PDF” disclosure form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Eliminates having to print &amp; scan/email/pass around the SFI disclosure form for signatures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Eliminates the requirement of having to submit a SFI disclosure form for each proposal 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SFI disclosures are valid for 12 months with updates/renewal accessible any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1" y="6185571"/>
            <a:ext cx="2675717" cy="5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148FBE-EEB7-45CA-82DC-F380DBCF6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76" y="1800224"/>
            <a:ext cx="9159173" cy="1777609"/>
          </a:xfrm>
        </p:spPr>
        <p:txBody>
          <a:bodyPr/>
          <a:lstStyle/>
          <a:p>
            <a:pPr algn="ctr"/>
            <a:r>
              <a:rPr lang="en-US" dirty="0"/>
              <a:t>Project-Specific Disclosures will be required for </a:t>
            </a:r>
            <a:r>
              <a:rPr lang="en-US" b="1" i="1" dirty="0"/>
              <a:t>each</a:t>
            </a:r>
            <a:r>
              <a:rPr lang="en-US" dirty="0"/>
              <a:t> new project </a:t>
            </a:r>
            <a:r>
              <a:rPr lang="en-US" b="1" u="sng" dirty="0"/>
              <a:t>ONCE.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80A7358-533F-40A1-BB01-64614A7AD115}"/>
              </a:ext>
            </a:extLst>
          </p:cNvPr>
          <p:cNvSpPr txBox="1">
            <a:spLocks/>
          </p:cNvSpPr>
          <p:nvPr/>
        </p:nvSpPr>
        <p:spPr bwMode="gray">
          <a:xfrm>
            <a:off x="1003862" y="3746893"/>
            <a:ext cx="9492687" cy="204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Annual updates: 60-days prior to the annual update due date, researchers will receive a notification to confirm if no changes were made or to make changes as needed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The form does not need to be re-completed from scratch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6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32" y="721328"/>
            <a:ext cx="9878918" cy="1038012"/>
          </a:xfrm>
        </p:spPr>
        <p:txBody>
          <a:bodyPr/>
          <a:lstStyle/>
          <a:p>
            <a:pPr algn="ctr"/>
            <a:r>
              <a:rPr lang="en-US" sz="2800" dirty="0"/>
              <a:t>Project-Specific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045" y="2785900"/>
            <a:ext cx="6270363" cy="40721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200" b="1" dirty="0">
                <a:solidFill>
                  <a:schemeClr val="tx1"/>
                </a:solidFill>
              </a:rPr>
              <a:t>Project-Specific Disclosures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Are only required if, there was a SFI disclosure </a:t>
            </a:r>
            <a:r>
              <a:rPr lang="en-US" sz="2100" b="1" u="sng" dirty="0">
                <a:solidFill>
                  <a:schemeClr val="tx1"/>
                </a:solidFill>
              </a:rPr>
              <a:t>and</a:t>
            </a:r>
            <a:r>
              <a:rPr lang="en-US" sz="2100" dirty="0">
                <a:solidFill>
                  <a:schemeClr val="tx1"/>
                </a:solidFill>
              </a:rPr>
              <a:t> the project has been awarded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tx1"/>
                </a:solidFill>
              </a:rPr>
              <a:t>Novelution</a:t>
            </a:r>
            <a:r>
              <a:rPr lang="en-US" sz="2100" dirty="0">
                <a:solidFill>
                  <a:schemeClr val="tx1"/>
                </a:solidFill>
              </a:rPr>
              <a:t> will auto-generate notification(s) and task(s) for the investigator to complete the project-specific disclosure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Review, management, and approval from the department Chair, FCOI Committee, or others will be seamless and transparent through the workflow history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F457D-45CC-413E-A432-FF0007C8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1" y="2791305"/>
            <a:ext cx="5241996" cy="33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64" y="973668"/>
            <a:ext cx="9878918" cy="706964"/>
          </a:xfrm>
        </p:spPr>
        <p:txBody>
          <a:bodyPr/>
          <a:lstStyle/>
          <a:p>
            <a:pPr algn="ctr"/>
            <a:r>
              <a:rPr lang="en-US" dirty="0"/>
              <a:t>Users are in Control of their </a:t>
            </a:r>
            <a:br>
              <a:rPr lang="en-US" dirty="0"/>
            </a:br>
            <a:r>
              <a:rPr lang="en-US" dirty="0"/>
              <a:t>own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875" y="2594733"/>
            <a:ext cx="4842991" cy="4148835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200" b="1" dirty="0">
                <a:solidFill>
                  <a:schemeClr val="tx1"/>
                </a:solidFill>
              </a:rPr>
              <a:t>Managing and Tracking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manage or review past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All submitted disclosures remain in the user’s FCOI module profile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search past disclosures including project-specific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Approval documents or management plans will also be uploaded in the users’ FCOI module profile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8261C-32CC-451A-A067-8C5ABB9D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48" y="3010829"/>
            <a:ext cx="6458776" cy="2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8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8F2E-64CE-4984-B920-42079ED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1188540"/>
            <a:ext cx="8825659" cy="137975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September 1,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84CE8-0A99-4B13-9C62-45380015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4222" y="3429000"/>
            <a:ext cx="6719777" cy="1314892"/>
          </a:xfrm>
        </p:spPr>
        <p:txBody>
          <a:bodyPr>
            <a:normAutofit fontScale="62500" lnSpcReduction="20000"/>
          </a:bodyPr>
          <a:lstStyle/>
          <a:p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Official Launch Date</a:t>
            </a:r>
          </a:p>
          <a:p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F4E8F3-CA3B-4AC0-AA25-F4C930D9096C}"/>
              </a:ext>
            </a:extLst>
          </p:cNvPr>
          <p:cNvSpPr txBox="1">
            <a:spLocks/>
          </p:cNvSpPr>
          <p:nvPr/>
        </p:nvSpPr>
        <p:spPr bwMode="gray">
          <a:xfrm>
            <a:off x="756684" y="4979582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Novelution submission will be </a:t>
            </a:r>
            <a:r>
              <a:rPr lang="en-US" sz="3200" b="1" u="sng" dirty="0">
                <a:solidFill>
                  <a:schemeClr val="accent6"/>
                </a:solidFill>
              </a:rPr>
              <a:t>required </a:t>
            </a:r>
            <a:r>
              <a:rPr lang="en-US" sz="3200" dirty="0">
                <a:solidFill>
                  <a:schemeClr val="accent6"/>
                </a:solidFill>
              </a:rPr>
              <a:t>at this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Paper disclosure will no longer be accepted for new submissions</a:t>
            </a:r>
          </a:p>
        </p:txBody>
      </p:sp>
    </p:spTree>
    <p:extLst>
      <p:ext uri="{BB962C8B-B14F-4D97-AF65-F5344CB8AC3E}">
        <p14:creationId xmlns:p14="http://schemas.microsoft.com/office/powerpoint/2010/main" val="1925482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CE38-A111-4CAD-914C-771FEC57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FCOI </a:t>
            </a:r>
            <a:r>
              <a:rPr lang="en-US" sz="6000" dirty="0" err="1"/>
              <a:t>Novelution</a:t>
            </a:r>
            <a:r>
              <a:rPr lang="en-US" sz="6000" dirty="0"/>
              <a:t> Module Training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73C77-8677-435A-B8C7-45EE05AAF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170" y="3511403"/>
            <a:ext cx="8825659" cy="24765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Friday, August 6</a:t>
            </a:r>
            <a:r>
              <a:rPr lang="en-US" sz="3600" baseline="30000" dirty="0">
                <a:hlinkClick r:id="rId2"/>
              </a:rPr>
              <a:t>th</a:t>
            </a:r>
            <a:r>
              <a:rPr lang="en-US" sz="3600" dirty="0">
                <a:hlinkClick r:id="rId2"/>
              </a:rPr>
              <a:t> at 3</a:t>
            </a:r>
            <a:r>
              <a:rPr lang="en-US" sz="3600" dirty="0">
                <a:sym typeface="Wingdings" panose="05000000000000000000" pitchFamily="2" charset="2"/>
                <a:hlinkClick r:id="rId2"/>
              </a:rPr>
              <a:t>:00pm</a:t>
            </a:r>
            <a:endParaRPr lang="en-US" sz="3600" dirty="0"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ym typeface="Wingdings" panose="05000000000000000000" pitchFamily="2" charset="2"/>
                <a:hlinkClick r:id="rId3"/>
              </a:rPr>
              <a:t>Thursday, August 19</a:t>
            </a:r>
            <a:r>
              <a:rPr lang="en-US" sz="3600" baseline="30000" dirty="0">
                <a:sym typeface="Wingdings" panose="05000000000000000000" pitchFamily="2" charset="2"/>
                <a:hlinkClick r:id="rId3"/>
              </a:rPr>
              <a:t>th</a:t>
            </a:r>
            <a:r>
              <a:rPr lang="en-US" sz="3600" dirty="0">
                <a:sym typeface="Wingdings" panose="05000000000000000000" pitchFamily="2" charset="2"/>
                <a:hlinkClick r:id="rId3"/>
              </a:rPr>
              <a:t> at 3:00pm</a:t>
            </a:r>
            <a:endParaRPr lang="en-US" sz="3600" dirty="0"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ym typeface="Wingdings" panose="05000000000000000000" pitchFamily="2" charset="2"/>
                <a:hlinkClick r:id="rId4"/>
              </a:rPr>
              <a:t>Wednesday, September 1</a:t>
            </a:r>
            <a:r>
              <a:rPr lang="en-US" sz="3600" baseline="30000" dirty="0">
                <a:sym typeface="Wingdings" panose="05000000000000000000" pitchFamily="2" charset="2"/>
                <a:hlinkClick r:id="rId4"/>
              </a:rPr>
              <a:t>st</a:t>
            </a:r>
            <a:r>
              <a:rPr lang="en-US" sz="3600" dirty="0">
                <a:sym typeface="Wingdings" panose="05000000000000000000" pitchFamily="2" charset="2"/>
                <a:hlinkClick r:id="rId4"/>
              </a:rPr>
              <a:t> at 3:00pm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79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48A4-B26D-40E6-B5AD-898361F8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004483"/>
            <a:ext cx="8825658" cy="2677648"/>
          </a:xfrm>
        </p:spPr>
        <p:txBody>
          <a:bodyPr/>
          <a:lstStyle/>
          <a:p>
            <a:pPr algn="ctr"/>
            <a:r>
              <a:rPr lang="en-US" sz="4800" dirty="0"/>
              <a:t>Contact Judith Martinez at </a:t>
            </a:r>
            <a:r>
              <a:rPr lang="en-US" sz="3600" dirty="0">
                <a:hlinkClick r:id="rId2"/>
              </a:rPr>
              <a:t>martinezj2012@fau.edu</a:t>
            </a:r>
            <a:r>
              <a:rPr lang="en-US" sz="3600" dirty="0"/>
              <a:t> or at </a:t>
            </a:r>
            <a:r>
              <a:rPr lang="en-US" sz="3600" dirty="0">
                <a:hlinkClick r:id="rId3"/>
              </a:rPr>
              <a:t>researchintegrity@fau.edu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for questions or comments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173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79" y="947789"/>
            <a:ext cx="9878918" cy="706964"/>
          </a:xfrm>
        </p:spPr>
        <p:txBody>
          <a:bodyPr/>
          <a:lstStyle/>
          <a:p>
            <a:pPr algn="ctr"/>
            <a:r>
              <a:rPr lang="en-US" dirty="0"/>
              <a:t>Final Thoughts and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38C688-82D0-4CD4-AD73-F5786217987E}"/>
              </a:ext>
            </a:extLst>
          </p:cNvPr>
          <p:cNvSpPr txBox="1">
            <a:spLocks/>
          </p:cNvSpPr>
          <p:nvPr/>
        </p:nvSpPr>
        <p:spPr>
          <a:xfrm>
            <a:off x="777017" y="2538976"/>
            <a:ext cx="5991773" cy="4148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3" charset="2"/>
              <a:buNone/>
            </a:pPr>
            <a:r>
              <a:rPr lang="en-US" sz="2200" b="1" dirty="0">
                <a:solidFill>
                  <a:schemeClr val="tx1"/>
                </a:solidFill>
              </a:rPr>
              <a:t>Final Thoughts and Questions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The </a:t>
            </a:r>
            <a:r>
              <a:rPr lang="en-US" sz="1900" dirty="0" err="1">
                <a:solidFill>
                  <a:schemeClr val="tx1"/>
                </a:solidFill>
              </a:rPr>
              <a:t>Novelution</a:t>
            </a:r>
            <a:r>
              <a:rPr lang="en-US" sz="1900" dirty="0">
                <a:solidFill>
                  <a:schemeClr val="tx1"/>
                </a:solidFill>
              </a:rPr>
              <a:t> FCOI module is a robust financial conflict of interest management and tracking tool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The FCOI module leverages the Sponsored Research module which makes the submission and tracking of disclosures seamless within one system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view and update disclosures at anytime which gives them more control over their disclosures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In system notifications makes sure the user is always in compliance and reduces additional burden </a:t>
            </a:r>
          </a:p>
        </p:txBody>
      </p:sp>
      <p:pic>
        <p:nvPicPr>
          <p:cNvPr id="1026" name="Picture 2" descr="Career Corner: Job Interview Questions To Answer And Ask -">
            <a:extLst>
              <a:ext uri="{FF2B5EF4-FFF2-40B4-BE49-F238E27FC236}">
                <a16:creationId xmlns:a16="http://schemas.microsoft.com/office/drawing/2014/main" id="{EBCF10C6-6993-4AC5-9BE5-B8A38577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59" y="3429000"/>
            <a:ext cx="4147324" cy="20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9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elution banner">
            <a:extLst>
              <a:ext uri="{FF2B5EF4-FFF2-40B4-BE49-F238E27FC236}">
                <a16:creationId xmlns:a16="http://schemas.microsoft.com/office/drawing/2014/main" id="{C06DDE8A-F314-46F4-AAE4-0C874A20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38"/>
            <a:ext cx="12192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894814"/>
            <a:ext cx="9792447" cy="706964"/>
          </a:xfrm>
        </p:spPr>
        <p:txBody>
          <a:bodyPr/>
          <a:lstStyle/>
          <a:p>
            <a:pPr algn="ctr"/>
            <a:r>
              <a:rPr lang="en-US" dirty="0" err="1"/>
              <a:t>Novelution’s</a:t>
            </a:r>
            <a:r>
              <a:rPr lang="en-US" dirty="0"/>
              <a:t> Additional Benefits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889000" y="2984500"/>
            <a:ext cx="10452099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334" y="2434366"/>
            <a:ext cx="53450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Additional Key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Since </a:t>
            </a:r>
            <a:r>
              <a:rPr lang="en-US" sz="1600" dirty="0" err="1"/>
              <a:t>Novelution</a:t>
            </a:r>
            <a:r>
              <a:rPr lang="en-US" sz="1600" dirty="0"/>
              <a:t> is web-based, it can be accessed anywhere there is an internet connection and users can update their FCOI disclosures utilizing their FAU Single-Sign-On username and password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In-system task reminders when a SFI or Project-Specific Disclosure is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FCOI Module works directly with the Sponsored Research Module which makes FCOI routing requirement seamless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Project-Specific Disclosures are only required if the project has been awarded and if there was a SFI disclosed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Each SFI update/renewal automatically extends the disclosure to be active for an additional 12 months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5562"/>
            <a:ext cx="5852511" cy="3877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D8B9F-B2C0-40F1-9A3F-226B1237A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419" y="2984500"/>
            <a:ext cx="1503671" cy="33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8F2E-64CE-4984-B920-42079ED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343" y="0"/>
            <a:ext cx="6564057" cy="196575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August 2,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84CE8-0A99-4B13-9C62-45380015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2187" y="2164178"/>
            <a:ext cx="6326371" cy="1424762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accent6"/>
                </a:solidFill>
              </a:rPr>
              <a:t>“Soft Launch”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F4E8F3-CA3B-4AC0-AA25-F4C930D9096C}"/>
              </a:ext>
            </a:extLst>
          </p:cNvPr>
          <p:cNvSpPr txBox="1">
            <a:spLocks/>
          </p:cNvSpPr>
          <p:nvPr/>
        </p:nvSpPr>
        <p:spPr bwMode="gray">
          <a:xfrm>
            <a:off x="1107558" y="4930333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Optional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Novelution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Not required at this point, paper submission is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FCOI Tab will appear in the system for use of the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95245-8E80-4970-BB34-3AE3C1AF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87" y="3429000"/>
            <a:ext cx="59721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CE38-A111-4CAD-914C-771FEC57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FCOI </a:t>
            </a:r>
            <a:r>
              <a:rPr lang="en-US" sz="6000" dirty="0" err="1"/>
              <a:t>Novelution</a:t>
            </a:r>
            <a:r>
              <a:rPr lang="en-US" sz="6000" dirty="0"/>
              <a:t> Module Training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73C77-8677-435A-B8C7-45EE05AAF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170" y="3511403"/>
            <a:ext cx="8825659" cy="24765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Friday, August 6</a:t>
            </a:r>
            <a:r>
              <a:rPr lang="en-US" sz="3600" baseline="30000" dirty="0">
                <a:hlinkClick r:id="rId2"/>
              </a:rPr>
              <a:t>th</a:t>
            </a:r>
            <a:r>
              <a:rPr lang="en-US" sz="3600" dirty="0">
                <a:hlinkClick r:id="rId2"/>
              </a:rPr>
              <a:t> at 3</a:t>
            </a:r>
            <a:r>
              <a:rPr lang="en-US" sz="3600" dirty="0">
                <a:sym typeface="Wingdings" panose="05000000000000000000" pitchFamily="2" charset="2"/>
                <a:hlinkClick r:id="rId2"/>
              </a:rPr>
              <a:t>:00pm</a:t>
            </a:r>
            <a:endParaRPr lang="en-US" sz="3600" dirty="0"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ym typeface="Wingdings" panose="05000000000000000000" pitchFamily="2" charset="2"/>
                <a:hlinkClick r:id="rId3"/>
              </a:rPr>
              <a:t>Thursday, August 19</a:t>
            </a:r>
            <a:r>
              <a:rPr lang="en-US" sz="3600" baseline="30000" dirty="0">
                <a:sym typeface="Wingdings" panose="05000000000000000000" pitchFamily="2" charset="2"/>
                <a:hlinkClick r:id="rId3"/>
              </a:rPr>
              <a:t>th</a:t>
            </a:r>
            <a:r>
              <a:rPr lang="en-US" sz="3600" dirty="0">
                <a:sym typeface="Wingdings" panose="05000000000000000000" pitchFamily="2" charset="2"/>
                <a:hlinkClick r:id="rId3"/>
              </a:rPr>
              <a:t> at 3:00pm</a:t>
            </a:r>
            <a:endParaRPr lang="en-US" sz="3600" dirty="0"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ym typeface="Wingdings" panose="05000000000000000000" pitchFamily="2" charset="2"/>
                <a:hlinkClick r:id="rId4"/>
              </a:rPr>
              <a:t>Wednesday, September 1</a:t>
            </a:r>
            <a:r>
              <a:rPr lang="en-US" sz="3600" baseline="30000" dirty="0">
                <a:sym typeface="Wingdings" panose="05000000000000000000" pitchFamily="2" charset="2"/>
                <a:hlinkClick r:id="rId4"/>
              </a:rPr>
              <a:t>st</a:t>
            </a:r>
            <a:r>
              <a:rPr lang="en-US" sz="3600" dirty="0">
                <a:sym typeface="Wingdings" panose="05000000000000000000" pitchFamily="2" charset="2"/>
                <a:hlinkClick r:id="rId4"/>
              </a:rPr>
              <a:t> at 3:00pm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69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250" y="2005012"/>
            <a:ext cx="3217622" cy="2847975"/>
          </a:xfrm>
        </p:spPr>
        <p:txBody>
          <a:bodyPr/>
          <a:lstStyle/>
          <a:p>
            <a:r>
              <a:rPr lang="en-US" sz="3200" dirty="0"/>
              <a:t>Novelution FCOI Module</a:t>
            </a:r>
            <a:br>
              <a:rPr lang="en-US" sz="3200" dirty="0"/>
            </a:br>
            <a:r>
              <a:rPr lang="en-US" sz="3200" dirty="0"/>
              <a:t>Interface and How to Navigate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24" y="154844"/>
            <a:ext cx="1698299" cy="1086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E0A6C-5BC9-499F-8870-F0359F30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41755"/>
            <a:ext cx="9520551" cy="65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2CC87-BA0E-44D7-BA22-E365562B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2360034"/>
            <a:ext cx="8825660" cy="1822514"/>
          </a:xfrm>
        </p:spPr>
        <p:txBody>
          <a:bodyPr/>
          <a:lstStyle/>
          <a:p>
            <a:r>
              <a:rPr lang="en-US" dirty="0"/>
              <a:t>Significant Financial Interest (SFI)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EC7CC7B-EED9-4E62-83D9-C1647D929876}"/>
              </a:ext>
            </a:extLst>
          </p:cNvPr>
          <p:cNvSpPr txBox="1">
            <a:spLocks/>
          </p:cNvSpPr>
          <p:nvPr/>
        </p:nvSpPr>
        <p:spPr bwMode="gray">
          <a:xfrm>
            <a:off x="756684" y="4979582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Is now a two part process: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SFI disclosure (at the time of proposal submission)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Project-Specific disclosure (at the time of award)</a:t>
            </a:r>
          </a:p>
        </p:txBody>
      </p:sp>
    </p:spTree>
    <p:extLst>
      <p:ext uri="{BB962C8B-B14F-4D97-AF65-F5344CB8AC3E}">
        <p14:creationId xmlns:p14="http://schemas.microsoft.com/office/powerpoint/2010/main" val="97197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BA4655B-C17A-4749-9B95-0ABBA9899883}"/>
              </a:ext>
            </a:extLst>
          </p:cNvPr>
          <p:cNvGrpSpPr/>
          <p:nvPr/>
        </p:nvGrpSpPr>
        <p:grpSpPr>
          <a:xfrm>
            <a:off x="251859" y="1802218"/>
            <a:ext cx="5029200" cy="3571875"/>
            <a:chOff x="482885" y="0"/>
            <a:chExt cx="10517919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F81F4-5940-4BB4-8C85-E946930F5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885" y="0"/>
              <a:ext cx="4939720" cy="65390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86DF35-888F-452A-AF19-0D316DC67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0818" y="0"/>
              <a:ext cx="5159986" cy="6858000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C5DA27-BC41-463F-935C-0967365B8402}"/>
              </a:ext>
            </a:extLst>
          </p:cNvPr>
          <p:cNvSpPr txBox="1">
            <a:spLocks/>
          </p:cNvSpPr>
          <p:nvPr/>
        </p:nvSpPr>
        <p:spPr bwMode="gray">
          <a:xfrm>
            <a:off x="7565808" y="5207959"/>
            <a:ext cx="3671254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[Expanded views on the next slides]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C75DF-AB9C-451D-A95D-C43D15205DB7}"/>
              </a:ext>
            </a:extLst>
          </p:cNvPr>
          <p:cNvSpPr/>
          <p:nvPr/>
        </p:nvSpPr>
        <p:spPr>
          <a:xfrm>
            <a:off x="5353050" y="3028950"/>
            <a:ext cx="936475" cy="89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E3875-A6AF-4BD0-9853-694E77A5F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525" y="1946754"/>
            <a:ext cx="5650616" cy="311666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39631B-7306-4192-B6E0-50D2309790C2}"/>
              </a:ext>
            </a:extLst>
          </p:cNvPr>
          <p:cNvSpPr txBox="1">
            <a:spLocks/>
          </p:cNvSpPr>
          <p:nvPr/>
        </p:nvSpPr>
        <p:spPr bwMode="gray">
          <a:xfrm>
            <a:off x="404259" y="384544"/>
            <a:ext cx="10832803" cy="131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The first two pages of the paper form are now the first part of the disclosure process in Novelution</a:t>
            </a:r>
          </a:p>
        </p:txBody>
      </p:sp>
    </p:spTree>
    <p:extLst>
      <p:ext uri="{BB962C8B-B14F-4D97-AF65-F5344CB8AC3E}">
        <p14:creationId xmlns:p14="http://schemas.microsoft.com/office/powerpoint/2010/main" val="121123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3522B-3A88-434E-B821-ED3FB1FA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46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0B01E3-31C6-4123-9134-50F7382977A0}"/>
              </a:ext>
            </a:extLst>
          </p:cNvPr>
          <p:cNvSpPr/>
          <p:nvPr/>
        </p:nvSpPr>
        <p:spPr>
          <a:xfrm>
            <a:off x="5191125" y="285750"/>
            <a:ext cx="581025" cy="4572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FE4DC81860B4CB692855E02BD3476" ma:contentTypeVersion="13" ma:contentTypeDescription="Create a new document." ma:contentTypeScope="" ma:versionID="8212359cbe81fd29acc3132134457568">
  <xsd:schema xmlns:xsd="http://www.w3.org/2001/XMLSchema" xmlns:xs="http://www.w3.org/2001/XMLSchema" xmlns:p="http://schemas.microsoft.com/office/2006/metadata/properties" xmlns:ns3="9ba5fa84-0e52-4cb7-b1a1-bd89ef1b09de" xmlns:ns4="9c56ed19-cff3-45b4-9d36-5eb87e21230e" targetNamespace="http://schemas.microsoft.com/office/2006/metadata/properties" ma:root="true" ma:fieldsID="570e8ede0d5d4e194e58c66811aa89df" ns3:_="" ns4:_="">
    <xsd:import namespace="9ba5fa84-0e52-4cb7-b1a1-bd89ef1b09de"/>
    <xsd:import namespace="9c56ed19-cff3-45b4-9d36-5eb87e2123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5fa84-0e52-4cb7-b1a1-bd89ef1b0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6ed19-cff3-45b4-9d36-5eb87e212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28B40-9134-4782-A21D-20B2E0F5AAB2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9c56ed19-cff3-45b4-9d36-5eb87e21230e"/>
    <ds:schemaRef ds:uri="http://schemas.microsoft.com/office/infopath/2007/PartnerControls"/>
    <ds:schemaRef ds:uri="9ba5fa84-0e52-4cb7-b1a1-bd89ef1b09d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7921D1-C824-4A80-A0DA-3FD702BDB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5fa84-0e52-4cb7-b1a1-bd89ef1b09de"/>
    <ds:schemaRef ds:uri="9c56ed19-cff3-45b4-9d36-5eb87e212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AD9546-0BD9-4E25-8A5D-C11F825B9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11039</TotalTime>
  <Words>926</Words>
  <Application>Microsoft Office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Monotype Corsiva</vt:lpstr>
      <vt:lpstr>Wingdings</vt:lpstr>
      <vt:lpstr>Wingdings 3</vt:lpstr>
      <vt:lpstr>Ion Boardroom</vt:lpstr>
      <vt:lpstr>Novelution Financial Conflict of Interest Module (FCOI)</vt:lpstr>
      <vt:lpstr>Introducing the Novelution  FCOI Module</vt:lpstr>
      <vt:lpstr>Novelution’s Additional Benefits</vt:lpstr>
      <vt:lpstr>August 2, 2021</vt:lpstr>
      <vt:lpstr>FCOI Novelution Module Training Dates</vt:lpstr>
      <vt:lpstr>Novelution FCOI Module Interface and How to Navigate</vt:lpstr>
      <vt:lpstr>Significant Financial Interest (SFI)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Outside interests will only need to be disclosed ONCE. </vt:lpstr>
      <vt:lpstr>“Project-Specific Disclosure”  or “Relatedness”</vt:lpstr>
      <vt:lpstr>PowerPoint Presentation</vt:lpstr>
      <vt:lpstr>PowerPoint Presentation</vt:lpstr>
      <vt:lpstr>Project-Specific Disclosures will be required for each new project ONCE.</vt:lpstr>
      <vt:lpstr>Project-Specific Disclosures</vt:lpstr>
      <vt:lpstr>Users are in Control of their  own Disclosure</vt:lpstr>
      <vt:lpstr>September 1, 2021</vt:lpstr>
      <vt:lpstr>FCOI Novelution Module Training Dates</vt:lpstr>
      <vt:lpstr>Contact Judith Martinez at martinezj2012@fau.edu or at researchintegrity@fau.edu  for questions or comments</vt:lpstr>
      <vt:lpstr>Final Thoughts and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Workspace Functionality</dc:title>
  <dc:creator>Tracy Vuong</dc:creator>
  <cp:lastModifiedBy>Judith Martinez</cp:lastModifiedBy>
  <cp:revision>248</cp:revision>
  <dcterms:created xsi:type="dcterms:W3CDTF">2016-01-11T21:34:02Z</dcterms:created>
  <dcterms:modified xsi:type="dcterms:W3CDTF">2022-01-21T19:31:34Z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0x010100790FE4DC81860B4CB692855E02BD3476</vt:lpwstr>
  </property>
</Properties>
</file>