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4" r:id="rId8"/>
    <p:sldId id="259" r:id="rId9"/>
    <p:sldId id="266" r:id="rId10"/>
    <p:sldId id="276" r:id="rId11"/>
    <p:sldId id="278" r:id="rId12"/>
    <p:sldId id="277" r:id="rId13"/>
    <p:sldId id="279" r:id="rId14"/>
    <p:sldId id="280" r:id="rId15"/>
    <p:sldId id="281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9BF64"/>
    <a:srgbClr val="5B9BD5"/>
    <a:srgbClr val="52CAB8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109" d="100"/>
          <a:sy n="109" d="100"/>
        </p:scale>
        <p:origin x="15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h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D947E0-108F-4D20-A71E-3CF329F97212}">
      <dgm:prSet phldr="0"/>
      <dgm:spPr/>
      <dgm:t>
        <a:bodyPr/>
        <a:lstStyle/>
        <a:p>
          <a:pPr marL="0" algn="ctr" rtl="0">
            <a:buNone/>
          </a:pPr>
          <a:r>
            <a:rPr lang="en-US" sz="2000">
              <a:latin typeface="Tenorite" pitchFamily="2" charset="0"/>
            </a:rPr>
            <a:t>Coach</a:t>
          </a: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B1AFA1AF-0FF8-45B3-A6D0-0E255A2F637D}">
      <dgm:prSet phldr="0"/>
      <dgm:spPr/>
      <dgm:t>
        <a:bodyPr/>
        <a:lstStyle/>
        <a:p>
          <a:pPr marL="0" algn="ctr">
            <a:buNone/>
          </a:pPr>
          <a:r>
            <a:rPr lang="en-US" sz="2000">
              <a:latin typeface="Tenorite" pitchFamily="2" charset="0"/>
            </a:rPr>
            <a:t>Curate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E9682B4F-0217-4B50-923E-C104AA24290F}">
      <dgm:prSet phldr="0"/>
      <dgm:spPr/>
      <dgm:t>
        <a:bodyPr/>
        <a:lstStyle/>
        <a:p>
          <a:pPr marL="0" algn="ctr">
            <a:buNone/>
          </a:pPr>
          <a:r>
            <a:rPr lang="en-US" sz="2000">
              <a:latin typeface="Tenorite" pitchFamily="2" charset="0"/>
            </a:rPr>
            <a:t>Collaborate</a:t>
          </a: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7AC56674-549A-4221-AF13-78017E7F6E98}">
      <dgm:prSet phldr="0"/>
      <dgm:spPr/>
      <dgm:t>
        <a:bodyPr/>
        <a:lstStyle/>
        <a:p>
          <a:pPr marL="0" algn="ctr">
            <a:buNone/>
          </a:pPr>
          <a:r>
            <a:rPr lang="en-US" sz="2000">
              <a:latin typeface="Tenorite" pitchFamily="2" charset="0"/>
            </a:rPr>
            <a:t>Conduct</a:t>
          </a:r>
        </a:p>
      </dgm:t>
    </dgm:pt>
    <dgm:pt modelId="{A29873B9-420E-4F31-B7DC-A763BEED6F76}" type="parTrans" cxnId="{BBB9C615-6D8E-4534-A58B-D5C702210129}">
      <dgm:prSet/>
      <dgm:spPr/>
      <dgm:t>
        <a:bodyPr/>
        <a:lstStyle/>
        <a:p>
          <a:endParaRPr lang="en-US"/>
        </a:p>
      </dgm:t>
    </dgm:pt>
    <dgm:pt modelId="{F70B099D-7818-4D70-AD48-C63B8FDFF5E0}" type="sibTrans" cxnId="{BBB9C615-6D8E-4534-A58B-D5C702210129}">
      <dgm:prSet/>
      <dgm:spPr/>
      <dgm:t>
        <a:bodyPr/>
        <a:lstStyle/>
        <a:p>
          <a:endParaRPr lang="en-US"/>
        </a:p>
      </dgm:t>
    </dgm:pt>
    <dgm:pt modelId="{6403B954-BDC9-4470-ADEA-6B677C3A5B04}" type="pres">
      <dgm:prSet presAssocID="{0DD8915E-DC14-41D6-9BB5-F49E1C265163}" presName="Name0" presStyleCnt="0">
        <dgm:presLayoutVars>
          <dgm:dir/>
          <dgm:resizeHandles val="exact"/>
        </dgm:presLayoutVars>
      </dgm:prSet>
      <dgm:spPr/>
    </dgm:pt>
    <dgm:pt modelId="{0944145E-8E9A-43E7-A5FC-229F2B75C2C3}" type="pres">
      <dgm:prSet presAssocID="{73D947E0-108F-4D20-A71E-3CF329F97212}" presName="node" presStyleLbl="node1" presStyleIdx="0" presStyleCnt="4">
        <dgm:presLayoutVars>
          <dgm:bulletEnabled val="1"/>
        </dgm:presLayoutVars>
      </dgm:prSet>
      <dgm:spPr/>
    </dgm:pt>
    <dgm:pt modelId="{400EDB1D-57A1-4535-96B8-19429787CAB0}" type="pres">
      <dgm:prSet presAssocID="{AE813459-65AB-4FA9-B717-330DDA6DFA4E}" presName="sibTrans" presStyleCnt="0"/>
      <dgm:spPr/>
    </dgm:pt>
    <dgm:pt modelId="{34EA535F-0B12-4EBD-B6F1-FBC35E431B60}" type="pres">
      <dgm:prSet presAssocID="{B1AFA1AF-0FF8-45B3-A6D0-0E255A2F637D}" presName="node" presStyleLbl="node1" presStyleIdx="1" presStyleCnt="4">
        <dgm:presLayoutVars>
          <dgm:bulletEnabled val="1"/>
        </dgm:presLayoutVars>
      </dgm:prSet>
      <dgm:spPr/>
    </dgm:pt>
    <dgm:pt modelId="{AD94C7DE-8FAF-4C9B-B2E8-44A46F2DD927}" type="pres">
      <dgm:prSet presAssocID="{88649F7A-400B-4056-965D-C9AC0B3AD942}" presName="sibTrans" presStyleCnt="0"/>
      <dgm:spPr/>
    </dgm:pt>
    <dgm:pt modelId="{191DF649-FAEE-4FD7-A8FA-336906EDFA44}" type="pres">
      <dgm:prSet presAssocID="{E9682B4F-0217-4B50-923E-C104AA24290F}" presName="node" presStyleLbl="node1" presStyleIdx="2" presStyleCnt="4">
        <dgm:presLayoutVars>
          <dgm:bulletEnabled val="1"/>
        </dgm:presLayoutVars>
      </dgm:prSet>
      <dgm:spPr/>
    </dgm:pt>
    <dgm:pt modelId="{D87E2382-B1A7-4BFE-B54D-F17752602B9F}" type="pres">
      <dgm:prSet presAssocID="{B8632E42-D7EB-4C31-877E-6F1B2801851A}" presName="sibTrans" presStyleCnt="0"/>
      <dgm:spPr/>
    </dgm:pt>
    <dgm:pt modelId="{77B5AC1F-965A-4C12-B884-67F9B50C9C96}" type="pres">
      <dgm:prSet presAssocID="{7AC56674-549A-4221-AF13-78017E7F6E98}" presName="node" presStyleLbl="node1" presStyleIdx="3" presStyleCnt="4">
        <dgm:presLayoutVars>
          <dgm:bulletEnabled val="1"/>
        </dgm:presLayoutVars>
      </dgm:prSet>
      <dgm:spPr/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BBB9C615-6D8E-4534-A58B-D5C702210129}" srcId="{0DD8915E-DC14-41D6-9BB5-F49E1C265163}" destId="{7AC56674-549A-4221-AF13-78017E7F6E98}" srcOrd="3" destOrd="0" parTransId="{A29873B9-420E-4F31-B7DC-A763BEED6F76}" sibTransId="{F70B099D-7818-4D70-AD48-C63B8FDFF5E0}"/>
    <dgm:cxn modelId="{C3AFB317-9B13-458E-9D3C-4C37B872E9EB}" type="presOf" srcId="{E9682B4F-0217-4B50-923E-C104AA24290F}" destId="{191DF649-FAEE-4FD7-A8FA-336906EDFA44}" srcOrd="0" destOrd="0" presId="urn:microsoft.com/office/officeart/2005/8/layout/hList6"/>
    <dgm:cxn modelId="{37D8A85B-597D-4548-92AA-99CE84DD2E12}" type="presOf" srcId="{73D947E0-108F-4D20-A71E-3CF329F97212}" destId="{0944145E-8E9A-43E7-A5FC-229F2B75C2C3}" srcOrd="0" destOrd="0" presId="urn:microsoft.com/office/officeart/2005/8/layout/hList6"/>
    <dgm:cxn modelId="{112C6485-E7F7-4FCF-BE44-38FF9D6575DA}" type="presOf" srcId="{0DD8915E-DC14-41D6-9BB5-F49E1C265163}" destId="{6403B954-BDC9-4470-ADEA-6B677C3A5B04}" srcOrd="0" destOrd="0" presId="urn:microsoft.com/office/officeart/2005/8/layout/hList6"/>
    <dgm:cxn modelId="{5DD55991-D225-4D53-B22F-9B094F6C8E4A}" type="presOf" srcId="{B1AFA1AF-0FF8-45B3-A6D0-0E255A2F637D}" destId="{34EA535F-0B12-4EBD-B6F1-FBC35E431B60}" srcOrd="0" destOrd="0" presId="urn:microsoft.com/office/officeart/2005/8/layout/hList6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AE717ACE-B7C1-4A41-AF4E-9C5E339AD808}" type="presOf" srcId="{7AC56674-549A-4221-AF13-78017E7F6E98}" destId="{77B5AC1F-965A-4C12-B884-67F9B50C9C96}" srcOrd="0" destOrd="0" presId="urn:microsoft.com/office/officeart/2005/8/layout/hList6"/>
    <dgm:cxn modelId="{756F52B9-B0F4-4C89-B419-B8DA061BC0C7}" type="presParOf" srcId="{6403B954-BDC9-4470-ADEA-6B677C3A5B04}" destId="{0944145E-8E9A-43E7-A5FC-229F2B75C2C3}" srcOrd="0" destOrd="0" presId="urn:microsoft.com/office/officeart/2005/8/layout/hList6"/>
    <dgm:cxn modelId="{77DE7375-927D-4B79-AB93-1F77E88479AD}" type="presParOf" srcId="{6403B954-BDC9-4470-ADEA-6B677C3A5B04}" destId="{400EDB1D-57A1-4535-96B8-19429787CAB0}" srcOrd="1" destOrd="0" presId="urn:microsoft.com/office/officeart/2005/8/layout/hList6"/>
    <dgm:cxn modelId="{A6428259-A424-443A-A42E-06BA8C67C48A}" type="presParOf" srcId="{6403B954-BDC9-4470-ADEA-6B677C3A5B04}" destId="{34EA535F-0B12-4EBD-B6F1-FBC35E431B60}" srcOrd="2" destOrd="0" presId="urn:microsoft.com/office/officeart/2005/8/layout/hList6"/>
    <dgm:cxn modelId="{AB0FC1A4-8119-4F7D-8785-BC16DEA5F3A4}" type="presParOf" srcId="{6403B954-BDC9-4470-ADEA-6B677C3A5B04}" destId="{AD94C7DE-8FAF-4C9B-B2E8-44A46F2DD927}" srcOrd="3" destOrd="0" presId="urn:microsoft.com/office/officeart/2005/8/layout/hList6"/>
    <dgm:cxn modelId="{B0D24D6C-D667-44AD-82E1-253EDCA1FB81}" type="presParOf" srcId="{6403B954-BDC9-4470-ADEA-6B677C3A5B04}" destId="{191DF649-FAEE-4FD7-A8FA-336906EDFA44}" srcOrd="4" destOrd="0" presId="urn:microsoft.com/office/officeart/2005/8/layout/hList6"/>
    <dgm:cxn modelId="{6B90D316-E889-4F4B-869A-A130239B8318}" type="presParOf" srcId="{6403B954-BDC9-4470-ADEA-6B677C3A5B04}" destId="{D87E2382-B1A7-4BFE-B54D-F17752602B9F}" srcOrd="5" destOrd="0" presId="urn:microsoft.com/office/officeart/2005/8/layout/hList6"/>
    <dgm:cxn modelId="{731BF976-274F-49EE-BA1A-84C2CB4E4811}" type="presParOf" srcId="{6403B954-BDC9-4470-ADEA-6B677C3A5B04}" destId="{77B5AC1F-965A-4C12-B884-67F9B50C9C9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4145E-8E9A-43E7-A5FC-229F2B75C2C3}">
      <dsp:nvSpPr>
        <dsp:cNvPr id="0" name=""/>
        <dsp:cNvSpPr/>
      </dsp:nvSpPr>
      <dsp:spPr>
        <a:xfrm rot="16200000">
          <a:off x="-821980" y="824316"/>
          <a:ext cx="3940870" cy="2292237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723" bIns="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Tenorite" pitchFamily="2" charset="0"/>
            </a:rPr>
            <a:t>Coach</a:t>
          </a:r>
        </a:p>
      </dsp:txBody>
      <dsp:txXfrm rot="5400000">
        <a:off x="2336" y="788174"/>
        <a:ext cx="2292237" cy="2364522"/>
      </dsp:txXfrm>
    </dsp:sp>
    <dsp:sp modelId="{34EA535F-0B12-4EBD-B6F1-FBC35E431B60}">
      <dsp:nvSpPr>
        <dsp:cNvPr id="0" name=""/>
        <dsp:cNvSpPr/>
      </dsp:nvSpPr>
      <dsp:spPr>
        <a:xfrm rot="16200000">
          <a:off x="1642174" y="824316"/>
          <a:ext cx="3940870" cy="2292237"/>
        </a:xfrm>
        <a:prstGeom prst="flowChartManualOperation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723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Tenorite" pitchFamily="2" charset="0"/>
            </a:rPr>
            <a:t>Curate</a:t>
          </a:r>
        </a:p>
      </dsp:txBody>
      <dsp:txXfrm rot="5400000">
        <a:off x="2466490" y="788174"/>
        <a:ext cx="2292237" cy="2364522"/>
      </dsp:txXfrm>
    </dsp:sp>
    <dsp:sp modelId="{191DF649-FAEE-4FD7-A8FA-336906EDFA44}">
      <dsp:nvSpPr>
        <dsp:cNvPr id="0" name=""/>
        <dsp:cNvSpPr/>
      </dsp:nvSpPr>
      <dsp:spPr>
        <a:xfrm rot="16200000">
          <a:off x="4106330" y="824316"/>
          <a:ext cx="3940870" cy="2292237"/>
        </a:xfrm>
        <a:prstGeom prst="flowChartManualOperation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723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Tenorite" pitchFamily="2" charset="0"/>
            </a:rPr>
            <a:t>Collaborate</a:t>
          </a:r>
        </a:p>
      </dsp:txBody>
      <dsp:txXfrm rot="5400000">
        <a:off x="4930646" y="788174"/>
        <a:ext cx="2292237" cy="2364522"/>
      </dsp:txXfrm>
    </dsp:sp>
    <dsp:sp modelId="{77B5AC1F-965A-4C12-B884-67F9B50C9C96}">
      <dsp:nvSpPr>
        <dsp:cNvPr id="0" name=""/>
        <dsp:cNvSpPr/>
      </dsp:nvSpPr>
      <dsp:spPr>
        <a:xfrm rot="16200000">
          <a:off x="6570485" y="824316"/>
          <a:ext cx="3940870" cy="2292237"/>
        </a:xfrm>
        <a:prstGeom prst="flowChartManualOperati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6723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>
              <a:latin typeface="Tenorite" pitchFamily="2" charset="0"/>
            </a:rPr>
            <a:t>Conduct</a:t>
          </a:r>
        </a:p>
      </dsp:txBody>
      <dsp:txXfrm rot="5400000">
        <a:off x="7394801" y="788174"/>
        <a:ext cx="2292237" cy="2364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OFFICE OF RESEARCH DEVELOPMENT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OFFICE OF RESEARCH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" TargetMode="External"/><Relationship Id="rId7" Type="http://schemas.openxmlformats.org/officeDocument/2006/relationships/hyperlink" Target="https://www.grantforward.com/index" TargetMode="External"/><Relationship Id="rId2" Type="http://schemas.openxmlformats.org/officeDocument/2006/relationships/hyperlink" Target="https://canvas.fau.edu/enroll/E8END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aris.marine.rutgers.edu/wizard/intro.php" TargetMode="External"/><Relationship Id="rId5" Type="http://schemas.openxmlformats.org/officeDocument/2006/relationships/hyperlink" Target="https://dmptool.org/" TargetMode="External"/><Relationship Id="rId4" Type="http://schemas.openxmlformats.org/officeDocument/2006/relationships/hyperlink" Target="https://www.ncbi.nlm.nih.gov/sciencv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imited@fau.edu" TargetMode="External"/><Relationship Id="rId2" Type="http://schemas.openxmlformats.org/officeDocument/2006/relationships/hyperlink" Target="mailto:ProposalDevelopment@fau.edu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jviviani@fa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8144458" cy="2387600"/>
          </a:xfrm>
        </p:spPr>
        <p:txBody>
          <a:bodyPr/>
          <a:lstStyle/>
          <a:p>
            <a:r>
              <a:rPr lang="en-US" sz="5400" dirty="0"/>
              <a:t>Research Development:</a:t>
            </a:r>
            <a:br>
              <a:rPr lang="en-US" sz="5400" dirty="0"/>
            </a:br>
            <a:r>
              <a:rPr lang="en-US" sz="5400" dirty="0"/>
              <a:t>Resources and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1165905"/>
          </a:xfrm>
        </p:spPr>
        <p:txBody>
          <a:bodyPr/>
          <a:lstStyle/>
          <a:p>
            <a:r>
              <a:rPr lang="en-US" sz="4400" dirty="0"/>
              <a:t>Division of Research</a:t>
            </a:r>
          </a:p>
          <a:p>
            <a:r>
              <a:rPr lang="en-US" sz="2800" dirty="0"/>
              <a:t>Jeanne Viviani, Director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Collaborate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/>
          <a:lstStyle/>
          <a:p>
            <a:r>
              <a:rPr lang="en-US" dirty="0"/>
              <a:t>Teaming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dirty="0"/>
              <a:t>Team Development: Suggest potential internal and external collaborators</a:t>
            </a:r>
          </a:p>
          <a:p>
            <a:pPr lvl="0"/>
            <a:r>
              <a:rPr lang="en-US" sz="2000" dirty="0"/>
              <a:t>Identify outreach opportunities to address NSF broader impacts criterion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697B7-EBBB-0E4B-AA02-0D3F94821C6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Host collaborative events to build strategic research teams and themes </a:t>
            </a:r>
            <a:endParaRPr lang="en-US" dirty="0"/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B1FFBC5-1733-5E4A-BF11-2C157D9917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/>
          <a:lstStyle/>
          <a:p>
            <a:r>
              <a:rPr lang="en-US" dirty="0"/>
              <a:t>Connect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A12450-9474-8A49-BAEB-20C6F51540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/>
          <a:lstStyle/>
          <a:p>
            <a:r>
              <a:rPr lang="en-US" sz="2000" dirty="0"/>
              <a:t>Connect you with </a:t>
            </a:r>
            <a:r>
              <a:rPr lang="en-US" sz="2000" dirty="0" err="1"/>
              <a:t>DoR</a:t>
            </a:r>
            <a:r>
              <a:rPr lang="en-US" sz="2000" dirty="0"/>
              <a:t> professionals to help maximize the creative or commercial impact of your research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2033-17DD-3E4F-BB90-ADC6A1F0C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2ACFC2-B54A-8244-B5D9-4B1EC2EE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4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019" y="2974463"/>
            <a:ext cx="6219089" cy="909073"/>
          </a:xfrm>
        </p:spPr>
        <p:txBody>
          <a:bodyPr/>
          <a:lstStyle/>
          <a:p>
            <a:r>
              <a:rPr lang="en-US" dirty="0"/>
              <a:t>Conduct</a:t>
            </a:r>
          </a:p>
        </p:txBody>
      </p:sp>
    </p:spTree>
    <p:extLst>
      <p:ext uri="{BB962C8B-B14F-4D97-AF65-F5344CB8AC3E}">
        <p14:creationId xmlns:p14="http://schemas.microsoft.com/office/powerpoint/2010/main" val="41474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Conduct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dirty="0"/>
              <a:t>Provide full-scale project management support for center grant submissions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697B7-EBBB-0E4B-AA02-0D3F94821C6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003804"/>
            <a:ext cx="3173278" cy="522514"/>
          </a:xfrm>
        </p:spPr>
        <p:txBody>
          <a:bodyPr/>
          <a:lstStyle/>
          <a:p>
            <a:r>
              <a:rPr lang="en-US" dirty="0"/>
              <a:t>“Red Team” Reviews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New “service” for all faculty to have an external “Red Team” review of proposals.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2033-17DD-3E4F-BB90-ADC6A1F0C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2ACFC2-B54A-8244-B5D9-4B1EC2EE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3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rmAutofit/>
          </a:bodyPr>
          <a:lstStyle/>
          <a:p>
            <a:r>
              <a:rPr lang="en-US"/>
              <a:t>Links to Resources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9DD1B53-4E30-7B2C-0FD1-D9A5C15C7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4"/>
            <a:ext cx="9779182" cy="2876322"/>
          </a:xfrm>
        </p:spPr>
        <p:txBody>
          <a:bodyPr>
            <a:normAutofit/>
          </a:bodyPr>
          <a:lstStyle/>
          <a:p>
            <a:r>
              <a:rPr lang="en-US" sz="2400" dirty="0"/>
              <a:t>ORD Library of Resources: </a:t>
            </a:r>
            <a:r>
              <a:rPr lang="en-US" sz="2400" i="0" dirty="0">
                <a:effectLst/>
                <a:hlinkClick r:id="rId2"/>
              </a:rPr>
              <a:t>https://canvas.fau.edu/enroll/E8ENDT</a:t>
            </a:r>
            <a:endParaRPr lang="en-US" sz="2400" i="0" dirty="0">
              <a:effectLst/>
            </a:endParaRPr>
          </a:p>
          <a:p>
            <a:r>
              <a:rPr lang="en-US" sz="2400" dirty="0"/>
              <a:t>ORCid: </a:t>
            </a:r>
            <a:r>
              <a:rPr lang="en-US" sz="2400" dirty="0">
                <a:hlinkClick r:id="rId3"/>
              </a:rPr>
              <a:t>https://orcid.org/</a:t>
            </a:r>
            <a:endParaRPr lang="en-US" sz="2400" dirty="0"/>
          </a:p>
          <a:p>
            <a:r>
              <a:rPr lang="en-US" sz="2400" dirty="0"/>
              <a:t>SciENcv: </a:t>
            </a:r>
            <a:r>
              <a:rPr lang="en-US" sz="2400" dirty="0">
                <a:hlinkClick r:id="rId4"/>
              </a:rPr>
              <a:t>https://www.ncbi.nlm.nih.gov/sciencv/</a:t>
            </a:r>
            <a:endParaRPr lang="en-US" sz="2400" dirty="0"/>
          </a:p>
          <a:p>
            <a:r>
              <a:rPr lang="en-US" sz="2400" dirty="0"/>
              <a:t>Data Management Tool: </a:t>
            </a:r>
            <a:r>
              <a:rPr lang="en-US" sz="2400" dirty="0">
                <a:hlinkClick r:id="rId5"/>
              </a:rPr>
              <a:t>https://dmptool.org/</a:t>
            </a:r>
            <a:endParaRPr lang="en-US" sz="2400" dirty="0"/>
          </a:p>
          <a:p>
            <a:r>
              <a:rPr lang="en-US" sz="2400" dirty="0"/>
              <a:t>Broader Impacts Tool: </a:t>
            </a:r>
            <a:r>
              <a:rPr lang="en-US" sz="2400" dirty="0">
                <a:hlinkClick r:id="rId6"/>
              </a:rPr>
              <a:t>https://aris.marine.rutgers.edu/wizard/intro.php</a:t>
            </a:r>
            <a:endParaRPr lang="en-US" sz="2400" dirty="0"/>
          </a:p>
          <a:p>
            <a:r>
              <a:rPr lang="en-US" sz="2400" dirty="0"/>
              <a:t>Grant Forward: </a:t>
            </a:r>
            <a:r>
              <a:rPr lang="en-US" sz="2400" dirty="0">
                <a:hlinkClick r:id="rId7"/>
              </a:rPr>
              <a:t>https://www.grantforward.com/index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F7063-A64B-CB42-8BBF-BF5242426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MARCH 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OFFICE OF RESEARCH DEVELOPMENT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ProposalDevelopment@fau.edu</a:t>
            </a:r>
            <a:endParaRPr lang="en-US" dirty="0"/>
          </a:p>
          <a:p>
            <a:r>
              <a:rPr lang="en-US" dirty="0">
                <a:hlinkClick r:id="rId3"/>
              </a:rPr>
              <a:t>Limited@fau.edu</a:t>
            </a:r>
            <a:endParaRPr lang="en-US" dirty="0"/>
          </a:p>
          <a:p>
            <a:r>
              <a:rPr lang="en-US" dirty="0">
                <a:hlinkClick r:id="rId4"/>
              </a:rPr>
              <a:t>jviviani@fau.edu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Picture 10" descr="Qr code&#10;&#10;Description automatically generated with medium confidence">
            <a:extLst>
              <a:ext uri="{FF2B5EF4-FFF2-40B4-BE49-F238E27FC236}">
                <a16:creationId xmlns:a16="http://schemas.microsoft.com/office/drawing/2014/main" id="{E734283E-F219-B950-48A2-CDC59F42E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290" y="1427583"/>
            <a:ext cx="6437373" cy="36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The </a:t>
            </a:r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Research Development (ORD)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focuses on the whole professor - their research, scholarship, professional development and community engagement – and acquiring the right funding support and how it connects to their goals. Our philosophy and holistic approach is rooted in the </a:t>
            </a:r>
            <a:r>
              <a:rPr lang="en-US" sz="3200" b="1" u="sng" dirty="0"/>
              <a:t>Four “C”s</a:t>
            </a:r>
            <a:r>
              <a:rPr lang="en-US" sz="3200" dirty="0"/>
              <a:t> 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>
            <a:normAutofit/>
          </a:bodyPr>
          <a:lstStyle/>
          <a:p>
            <a:r>
              <a:rPr lang="en-US" dirty="0"/>
              <a:t>The Four Cs</a:t>
            </a:r>
          </a:p>
        </p:txBody>
      </p:sp>
      <p:graphicFrame>
        <p:nvGraphicFramePr>
          <p:cNvPr id="6" name="Content Placeholder 3" descr="Timeline Placeholder ">
            <a:extLst>
              <a:ext uri="{FF2B5EF4-FFF2-40B4-BE49-F238E27FC236}">
                <a16:creationId xmlns:a16="http://schemas.microsoft.com/office/drawing/2014/main" id="{85168BDF-A0D9-4916-A9F9-41D8175A703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4009703"/>
              </p:ext>
            </p:extLst>
          </p:nvPr>
        </p:nvGraphicFramePr>
        <p:xfrm>
          <a:off x="1251312" y="2082555"/>
          <a:ext cx="9689375" cy="394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E88D32-0135-7B4F-AD5F-EA1673D46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BF4ECF3-F211-3447-AF95-22487182E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019" y="2974463"/>
            <a:ext cx="6219089" cy="909073"/>
          </a:xfrm>
        </p:spPr>
        <p:txBody>
          <a:bodyPr/>
          <a:lstStyle/>
          <a:p>
            <a:r>
              <a:rPr lang="en-US" dirty="0"/>
              <a:t>Coach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Coach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/>
          <a:lstStyle/>
          <a:p>
            <a:r>
              <a:rPr lang="en-US" dirty="0"/>
              <a:t>Individual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dirty="0"/>
              <a:t>Provide 1-to-1 support during proposal concept and planning stage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697B7-EBBB-0E4B-AA02-0D3F94821C6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/>
          <a:lstStyle/>
          <a:p>
            <a:r>
              <a:rPr lang="en-US" dirty="0"/>
              <a:t>Proposal 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2000" dirty="0"/>
              <a:t>Edit &amp; provide feedback to improve the written quality of proposals (logic, flow, grammar)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B1FFBC5-1733-5E4A-BF11-2C157D9917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/>
          <a:lstStyle/>
          <a:p>
            <a:r>
              <a:rPr lang="en-US" dirty="0"/>
              <a:t>Workshops / Trainings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A12450-9474-8A49-BAEB-20C6F51540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/>
          <a:lstStyle/>
          <a:p>
            <a:pPr lvl="0"/>
            <a:r>
              <a:rPr lang="en-US" sz="2000" dirty="0"/>
              <a:t>Offer workshops &amp; seminars on specific types (e.g. NSF Career or NEH Stipends)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2033-17DD-3E4F-BB90-ADC6A1F0C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2ACFC2-B54A-8244-B5D9-4B1EC2EE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CA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019" y="2974463"/>
            <a:ext cx="6219089" cy="909073"/>
          </a:xfrm>
        </p:spPr>
        <p:txBody>
          <a:bodyPr/>
          <a:lstStyle/>
          <a:p>
            <a:r>
              <a:rPr lang="en-US" dirty="0"/>
              <a:t>Curate</a:t>
            </a:r>
          </a:p>
        </p:txBody>
      </p:sp>
    </p:spTree>
    <p:extLst>
      <p:ext uri="{BB962C8B-B14F-4D97-AF65-F5344CB8AC3E}">
        <p14:creationId xmlns:p14="http://schemas.microsoft.com/office/powerpoint/2010/main" val="2839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Curate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FA7B1-CD7F-3646-B44C-91A107A0CB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/>
          <a:lstStyle/>
          <a:p>
            <a:r>
              <a:rPr lang="en-US" dirty="0"/>
              <a:t>Funding Searches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dirty="0"/>
              <a:t>Develop a </a:t>
            </a:r>
            <a:r>
              <a:rPr lang="en-US" sz="2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Forward </a:t>
            </a:r>
            <a:r>
              <a:rPr lang="en-US" sz="2000" dirty="0"/>
              <a:t>profile for automatic funding search delivery tailored to faculty interests</a:t>
            </a:r>
          </a:p>
          <a:p>
            <a:pPr lvl="0"/>
            <a:r>
              <a:rPr lang="en-US" sz="2000" dirty="0"/>
              <a:t>Review funding announcements for eligibility and fit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697B7-EBBB-0E4B-AA02-0D3F94821C6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/>
          <a:lstStyle/>
          <a:p>
            <a:r>
              <a:rPr lang="en-US" dirty="0"/>
              <a:t>Limited Submission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2000" dirty="0"/>
              <a:t>Manage the Limited Submission process for the University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B1FFBC5-1733-5E4A-BF11-2C157D9917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A12450-9474-8A49-BAEB-20C6F51540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/>
          <a:lstStyle/>
          <a:p>
            <a:pPr lvl="0"/>
            <a:r>
              <a:rPr lang="en-US" sz="2000" dirty="0"/>
              <a:t>“Boilerplate” documents for grant proposals (refreshed this spring)</a:t>
            </a:r>
          </a:p>
          <a:p>
            <a:pPr lvl="0"/>
            <a:r>
              <a:rPr lang="en-US" sz="2000" dirty="0"/>
              <a:t>Provide standard data for grant proposals</a:t>
            </a:r>
          </a:p>
          <a:p>
            <a:pPr lvl="0"/>
            <a:r>
              <a:rPr lang="en-US" sz="2000" dirty="0"/>
              <a:t>Contribute proposal content in specialized cases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2033-17DD-3E4F-BB90-ADC6A1F0C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2ACFC2-B54A-8244-B5D9-4B1EC2EE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OFFICE OF RESEARCH DEVELOPMENT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BF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019" y="2974463"/>
            <a:ext cx="6219089" cy="909073"/>
          </a:xfrm>
        </p:spPr>
        <p:txBody>
          <a:bodyPr/>
          <a:lstStyle/>
          <a:p>
            <a:r>
              <a:rPr lang="en-US" dirty="0"/>
              <a:t>Collaborate</a:t>
            </a:r>
          </a:p>
        </p:txBody>
      </p:sp>
    </p:spTree>
    <p:extLst>
      <p:ext uri="{BB962C8B-B14F-4D97-AF65-F5344CB8AC3E}">
        <p14:creationId xmlns:p14="http://schemas.microsoft.com/office/powerpoint/2010/main" val="1430567685"/>
      </p:ext>
    </p:extLst>
  </p:cSld>
  <p:clrMapOvr>
    <a:masterClrMapping/>
  </p:clrMapOvr>
</p:sld>
</file>

<file path=ppt/theme/theme1.xml><?xml version="1.0" encoding="utf-8"?>
<a:theme xmlns:a="http://schemas.openxmlformats.org/drawingml/2006/main" name="BLUE LEAVES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1e754d-2686-4d5d-8602-ae6696e576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74DFCB31DF64E863FB21B04E7AE8C" ma:contentTypeVersion="15" ma:contentTypeDescription="Create a new document." ma:contentTypeScope="" ma:versionID="e91a2d5e4ea7438b1fdb6a1d098252bf">
  <xsd:schema xmlns:xsd="http://www.w3.org/2001/XMLSchema" xmlns:xs="http://www.w3.org/2001/XMLSchema" xmlns:p="http://schemas.microsoft.com/office/2006/metadata/properties" xmlns:ns3="571e754d-2686-4d5d-8602-ae6696e57674" xmlns:ns4="e3a0a38a-f9a9-4f2e-9b85-c83b1507c117" targetNamespace="http://schemas.microsoft.com/office/2006/metadata/properties" ma:root="true" ma:fieldsID="47f6bc033d5e98f94030a4cc71953f03" ns3:_="" ns4:_="">
    <xsd:import namespace="571e754d-2686-4d5d-8602-ae6696e57674"/>
    <xsd:import namespace="e3a0a38a-f9a9-4f2e-9b85-c83b1507c1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1e754d-2686-4d5d-8602-ae6696e57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0a38a-f9a9-4f2e-9b85-c83b1507c1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3a0a38a-f9a9-4f2e-9b85-c83b1507c117"/>
    <ds:schemaRef ds:uri="571e754d-2686-4d5d-8602-ae6696e5767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6786D0-C421-4991-BEC7-BF9A35CD1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1e754d-2686-4d5d-8602-ae6696e57674"/>
    <ds:schemaRef ds:uri="e3a0a38a-f9a9-4f2e-9b85-c83b1507c1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{1935746F-3810-401D-BE2A-6DE6AC7C5C0E}tf45331398_win32</Template>
  <TotalTime>60</TotalTime>
  <Words>435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Tenorite</vt:lpstr>
      <vt:lpstr>BLUE LEAVES</vt:lpstr>
      <vt:lpstr>Research Development: Resources and Support</vt:lpstr>
      <vt:lpstr>PowerPoint Presentation</vt:lpstr>
      <vt:lpstr>Our Goals</vt:lpstr>
      <vt:lpstr>The Four Cs</vt:lpstr>
      <vt:lpstr>Coach</vt:lpstr>
      <vt:lpstr>Coach</vt:lpstr>
      <vt:lpstr>Curate</vt:lpstr>
      <vt:lpstr>Curate </vt:lpstr>
      <vt:lpstr>Collaborate</vt:lpstr>
      <vt:lpstr>Collaborate </vt:lpstr>
      <vt:lpstr>Conduct</vt:lpstr>
      <vt:lpstr>Conduct </vt:lpstr>
      <vt:lpstr>Links to Resources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Development: Resources and Support</dc:title>
  <dc:creator>Jeanne Marie Viviani</dc:creator>
  <cp:lastModifiedBy>Jay Morris</cp:lastModifiedBy>
  <cp:revision>4</cp:revision>
  <dcterms:created xsi:type="dcterms:W3CDTF">2023-03-26T00:17:45Z</dcterms:created>
  <dcterms:modified xsi:type="dcterms:W3CDTF">2023-05-10T18:17:58Z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0x0101003D874DFCB31DF64E863FB21B04E7AE8C</vt:lpwstr>
  </property>
</Properties>
</file>